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47EDB-D783-410F-9278-54891601EBFB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3B132-8F2A-458F-9F48-E50A0C74449C}">
      <dgm:prSet phldrT="[Text]"/>
      <dgm:spPr/>
      <dgm:t>
        <a:bodyPr/>
        <a:lstStyle/>
        <a:p>
          <a:r>
            <a:rPr lang="en-US" dirty="0"/>
            <a:t>ConPlan</a:t>
          </a:r>
        </a:p>
        <a:p>
          <a:r>
            <a:rPr lang="en-US" dirty="0"/>
            <a:t>(50 Screens)</a:t>
          </a:r>
        </a:p>
      </dgm:t>
    </dgm:pt>
    <dgm:pt modelId="{EC39D03C-DD95-4014-84EF-705D3FB6E1E6}" type="parTrans" cxnId="{76A33CD8-2539-4A65-8D89-9DDBB1D2C686}">
      <dgm:prSet/>
      <dgm:spPr/>
      <dgm:t>
        <a:bodyPr/>
        <a:lstStyle/>
        <a:p>
          <a:endParaRPr lang="en-US"/>
        </a:p>
      </dgm:t>
    </dgm:pt>
    <dgm:pt modelId="{00C7236B-9D7A-4E4D-B5E3-290CCD7E4760}" type="sibTrans" cxnId="{76A33CD8-2539-4A65-8D89-9DDBB1D2C686}">
      <dgm:prSet/>
      <dgm:spPr/>
      <dgm:t>
        <a:bodyPr/>
        <a:lstStyle/>
        <a:p>
          <a:endParaRPr lang="en-US"/>
        </a:p>
      </dgm:t>
    </dgm:pt>
    <dgm:pt modelId="{000287B2-7E2B-4D0D-A5AA-E51B28B2FDBF}">
      <dgm:prSet phldrT="[Text]"/>
      <dgm:spPr/>
      <dgm:t>
        <a:bodyPr/>
        <a:lstStyle/>
        <a:p>
          <a:r>
            <a:rPr lang="en-US" dirty="0"/>
            <a:t>Annual Plan</a:t>
          </a:r>
        </a:p>
        <a:p>
          <a:r>
            <a:rPr lang="en-US" dirty="0"/>
            <a:t>(17 Screens)</a:t>
          </a:r>
        </a:p>
      </dgm:t>
    </dgm:pt>
    <dgm:pt modelId="{DB6F1DA4-0C76-4DF9-8E52-D9D6BD303E0F}" type="parTrans" cxnId="{9AD0B90C-BB8D-42AA-A2F4-A3C565DA4E7C}">
      <dgm:prSet/>
      <dgm:spPr/>
      <dgm:t>
        <a:bodyPr/>
        <a:lstStyle/>
        <a:p>
          <a:endParaRPr lang="en-US"/>
        </a:p>
      </dgm:t>
    </dgm:pt>
    <dgm:pt modelId="{6A969CEF-E848-45BD-8A75-0BA602DF2904}" type="sibTrans" cxnId="{9AD0B90C-BB8D-42AA-A2F4-A3C565DA4E7C}">
      <dgm:prSet/>
      <dgm:spPr/>
      <dgm:t>
        <a:bodyPr/>
        <a:lstStyle/>
        <a:p>
          <a:endParaRPr lang="en-US"/>
        </a:p>
      </dgm:t>
    </dgm:pt>
    <dgm:pt modelId="{7C76CC57-9C52-4469-A716-39F6152668A7}">
      <dgm:prSet phldrT="[Text]"/>
      <dgm:spPr/>
      <dgm:t>
        <a:bodyPr/>
        <a:lstStyle/>
        <a:p>
          <a:r>
            <a:rPr lang="en-US" dirty="0"/>
            <a:t>CAPER</a:t>
          </a:r>
        </a:p>
        <a:p>
          <a:r>
            <a:rPr lang="en-US" dirty="0"/>
            <a:t>(10 Screens)</a:t>
          </a:r>
        </a:p>
      </dgm:t>
    </dgm:pt>
    <dgm:pt modelId="{40BA0C4B-B152-4E86-BD74-77C9D570663F}" type="parTrans" cxnId="{4C4B6AD8-4770-4808-B53C-010555170E28}">
      <dgm:prSet/>
      <dgm:spPr/>
      <dgm:t>
        <a:bodyPr/>
        <a:lstStyle/>
        <a:p>
          <a:endParaRPr lang="en-US"/>
        </a:p>
      </dgm:t>
    </dgm:pt>
    <dgm:pt modelId="{4A0181B6-A55E-4456-BA82-2A9C717C45D3}" type="sibTrans" cxnId="{4C4B6AD8-4770-4808-B53C-010555170E28}">
      <dgm:prSet/>
      <dgm:spPr/>
      <dgm:t>
        <a:bodyPr/>
        <a:lstStyle/>
        <a:p>
          <a:endParaRPr lang="en-US"/>
        </a:p>
      </dgm:t>
    </dgm:pt>
    <dgm:pt modelId="{364D568B-C714-4AA3-A1A1-D61D8469470D}">
      <dgm:prSet phldrT="[Text]"/>
      <dgm:spPr/>
      <dgm:t>
        <a:bodyPr/>
        <a:lstStyle/>
        <a:p>
          <a:r>
            <a:rPr lang="en-US" dirty="0"/>
            <a:t>IDIS</a:t>
          </a:r>
        </a:p>
        <a:p>
          <a:r>
            <a:rPr lang="en-US" dirty="0"/>
            <a:t>(5 Screens per Activity)</a:t>
          </a:r>
        </a:p>
      </dgm:t>
    </dgm:pt>
    <dgm:pt modelId="{92B59306-7645-4F88-8AC0-9B7F919D145D}" type="parTrans" cxnId="{3E8968E1-5D48-48F3-BCAC-DF1B7F083040}">
      <dgm:prSet/>
      <dgm:spPr/>
      <dgm:t>
        <a:bodyPr/>
        <a:lstStyle/>
        <a:p>
          <a:endParaRPr lang="en-US"/>
        </a:p>
      </dgm:t>
    </dgm:pt>
    <dgm:pt modelId="{28C3B6A6-A858-460B-A353-C673E5BDC7BC}" type="sibTrans" cxnId="{3E8968E1-5D48-48F3-BCAC-DF1B7F083040}">
      <dgm:prSet/>
      <dgm:spPr/>
      <dgm:t>
        <a:bodyPr/>
        <a:lstStyle/>
        <a:p>
          <a:endParaRPr lang="en-US"/>
        </a:p>
      </dgm:t>
    </dgm:pt>
    <dgm:pt modelId="{620113ED-41DB-4194-A6E9-FAA168CB2FF9}" type="pres">
      <dgm:prSet presAssocID="{0B047EDB-D783-410F-9278-54891601EBFB}" presName="Name0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1CB0936E-0C92-4F05-AE39-86FF1FFCC025}" type="pres">
      <dgm:prSet presAssocID="{9403B132-8F2A-458F-9F48-E50A0C74449C}" presName="hierRoot1" presStyleCnt="0">
        <dgm:presLayoutVars>
          <dgm:hierBranch val="init"/>
        </dgm:presLayoutVars>
      </dgm:prSet>
      <dgm:spPr/>
    </dgm:pt>
    <dgm:pt modelId="{974CC896-86B8-4A97-ACDC-C055C04912E5}" type="pres">
      <dgm:prSet presAssocID="{9403B132-8F2A-458F-9F48-E50A0C74449C}" presName="rootComposite1" presStyleCnt="0"/>
      <dgm:spPr/>
    </dgm:pt>
    <dgm:pt modelId="{0BC3EA9A-F772-4C25-88DF-07C17DDF7693}" type="pres">
      <dgm:prSet presAssocID="{9403B132-8F2A-458F-9F48-E50A0C74449C}" presName="rootText1" presStyleLbl="alignAcc1" presStyleIdx="0" presStyleCnt="0">
        <dgm:presLayoutVars>
          <dgm:chPref val="3"/>
        </dgm:presLayoutVars>
      </dgm:prSet>
      <dgm:spPr/>
    </dgm:pt>
    <dgm:pt modelId="{07065DD9-4CFE-4584-8E9A-4D067D1B5A6C}" type="pres">
      <dgm:prSet presAssocID="{9403B132-8F2A-458F-9F48-E50A0C74449C}" presName="topArc1" presStyleLbl="parChTrans1D1" presStyleIdx="0" presStyleCnt="8"/>
      <dgm:spPr/>
    </dgm:pt>
    <dgm:pt modelId="{C3CEFA4F-8914-46C4-A449-3B3E2D7083E0}" type="pres">
      <dgm:prSet presAssocID="{9403B132-8F2A-458F-9F48-E50A0C74449C}" presName="bottomArc1" presStyleLbl="parChTrans1D1" presStyleIdx="1" presStyleCnt="8"/>
      <dgm:spPr/>
    </dgm:pt>
    <dgm:pt modelId="{019B8E64-9C72-4379-8792-9AC9AE48BD55}" type="pres">
      <dgm:prSet presAssocID="{9403B132-8F2A-458F-9F48-E50A0C74449C}" presName="topConnNode1" presStyleLbl="node1" presStyleIdx="0" presStyleCnt="0"/>
      <dgm:spPr/>
    </dgm:pt>
    <dgm:pt modelId="{BA8E2C0C-D5D3-46AC-BA69-8156E0799EF7}" type="pres">
      <dgm:prSet presAssocID="{9403B132-8F2A-458F-9F48-E50A0C74449C}" presName="hierChild2" presStyleCnt="0"/>
      <dgm:spPr/>
    </dgm:pt>
    <dgm:pt modelId="{00003EB0-C7D5-49C2-B59C-332C7A70CFE8}" type="pres">
      <dgm:prSet presAssocID="{DB6F1DA4-0C76-4DF9-8E52-D9D6BD303E0F}" presName="Name28" presStyleLbl="parChTrans1D2" presStyleIdx="0" presStyleCnt="1"/>
      <dgm:spPr/>
    </dgm:pt>
    <dgm:pt modelId="{86A51F3B-7AE6-4CC4-B8E8-E5FFD33DF2E8}" type="pres">
      <dgm:prSet presAssocID="{000287B2-7E2B-4D0D-A5AA-E51B28B2FDBF}" presName="hierRoot2" presStyleCnt="0">
        <dgm:presLayoutVars>
          <dgm:hierBranch val="init"/>
        </dgm:presLayoutVars>
      </dgm:prSet>
      <dgm:spPr/>
    </dgm:pt>
    <dgm:pt modelId="{D0947F0D-F839-446A-A364-FF058031DA62}" type="pres">
      <dgm:prSet presAssocID="{000287B2-7E2B-4D0D-A5AA-E51B28B2FDBF}" presName="rootComposite2" presStyleCnt="0"/>
      <dgm:spPr/>
    </dgm:pt>
    <dgm:pt modelId="{A5749B81-4122-4ABE-8672-3A79DAF94AFD}" type="pres">
      <dgm:prSet presAssocID="{000287B2-7E2B-4D0D-A5AA-E51B28B2FDBF}" presName="rootText2" presStyleLbl="alignAcc1" presStyleIdx="0" presStyleCnt="0">
        <dgm:presLayoutVars>
          <dgm:chPref val="3"/>
        </dgm:presLayoutVars>
      </dgm:prSet>
      <dgm:spPr/>
    </dgm:pt>
    <dgm:pt modelId="{CE442604-EF8E-4EB7-8648-DC0469235BC0}" type="pres">
      <dgm:prSet presAssocID="{000287B2-7E2B-4D0D-A5AA-E51B28B2FDBF}" presName="topArc2" presStyleLbl="parChTrans1D1" presStyleIdx="2" presStyleCnt="8"/>
      <dgm:spPr/>
    </dgm:pt>
    <dgm:pt modelId="{4F5B882B-1366-4053-872C-672C4AD0AE39}" type="pres">
      <dgm:prSet presAssocID="{000287B2-7E2B-4D0D-A5AA-E51B28B2FDBF}" presName="bottomArc2" presStyleLbl="parChTrans1D1" presStyleIdx="3" presStyleCnt="8"/>
      <dgm:spPr/>
    </dgm:pt>
    <dgm:pt modelId="{25D4B682-5096-4E6E-B73B-331321F03A7C}" type="pres">
      <dgm:prSet presAssocID="{000287B2-7E2B-4D0D-A5AA-E51B28B2FDBF}" presName="topConnNode2" presStyleLbl="node2" presStyleIdx="0" presStyleCnt="0"/>
      <dgm:spPr/>
    </dgm:pt>
    <dgm:pt modelId="{C7324CAA-0D43-4253-A3BF-345AA9B590F8}" type="pres">
      <dgm:prSet presAssocID="{000287B2-7E2B-4D0D-A5AA-E51B28B2FDBF}" presName="hierChild4" presStyleCnt="0"/>
      <dgm:spPr/>
    </dgm:pt>
    <dgm:pt modelId="{80E71A5D-3277-40FB-BCFF-F1DB84070ABF}" type="pres">
      <dgm:prSet presAssocID="{92B59306-7645-4F88-8AC0-9B7F919D145D}" presName="Name28" presStyleLbl="parChTrans1D3" presStyleIdx="0" presStyleCnt="1"/>
      <dgm:spPr/>
    </dgm:pt>
    <dgm:pt modelId="{9ED90E3F-534C-4666-BA0D-06D62CDDBEB2}" type="pres">
      <dgm:prSet presAssocID="{364D568B-C714-4AA3-A1A1-D61D8469470D}" presName="hierRoot2" presStyleCnt="0">
        <dgm:presLayoutVars>
          <dgm:hierBranch val="init"/>
        </dgm:presLayoutVars>
      </dgm:prSet>
      <dgm:spPr/>
    </dgm:pt>
    <dgm:pt modelId="{784377AF-1530-44DB-8DAE-DAB6B5495B51}" type="pres">
      <dgm:prSet presAssocID="{364D568B-C714-4AA3-A1A1-D61D8469470D}" presName="rootComposite2" presStyleCnt="0"/>
      <dgm:spPr/>
    </dgm:pt>
    <dgm:pt modelId="{DAEF8747-C692-4F10-9AD9-B6F1797B1AC1}" type="pres">
      <dgm:prSet presAssocID="{364D568B-C714-4AA3-A1A1-D61D8469470D}" presName="rootText2" presStyleLbl="alignAcc1" presStyleIdx="0" presStyleCnt="0">
        <dgm:presLayoutVars>
          <dgm:chPref val="3"/>
        </dgm:presLayoutVars>
      </dgm:prSet>
      <dgm:spPr/>
    </dgm:pt>
    <dgm:pt modelId="{C2612503-88E6-4CED-B21E-0A945092FDE8}" type="pres">
      <dgm:prSet presAssocID="{364D568B-C714-4AA3-A1A1-D61D8469470D}" presName="topArc2" presStyleLbl="parChTrans1D1" presStyleIdx="4" presStyleCnt="8"/>
      <dgm:spPr/>
    </dgm:pt>
    <dgm:pt modelId="{1DB4C80A-505F-4940-BB0B-5C9CE0652193}" type="pres">
      <dgm:prSet presAssocID="{364D568B-C714-4AA3-A1A1-D61D8469470D}" presName="bottomArc2" presStyleLbl="parChTrans1D1" presStyleIdx="5" presStyleCnt="8"/>
      <dgm:spPr/>
    </dgm:pt>
    <dgm:pt modelId="{C9CBDB46-61F9-4AF7-824B-7E84F4548556}" type="pres">
      <dgm:prSet presAssocID="{364D568B-C714-4AA3-A1A1-D61D8469470D}" presName="topConnNode2" presStyleLbl="node3" presStyleIdx="0" presStyleCnt="0"/>
      <dgm:spPr/>
    </dgm:pt>
    <dgm:pt modelId="{4FEBC091-BB2A-49F1-A949-59F265E8AB5D}" type="pres">
      <dgm:prSet presAssocID="{364D568B-C714-4AA3-A1A1-D61D8469470D}" presName="hierChild4" presStyleCnt="0"/>
      <dgm:spPr/>
    </dgm:pt>
    <dgm:pt modelId="{8D816FDC-64F6-4E1D-BCCB-51CDB013A8C3}" type="pres">
      <dgm:prSet presAssocID="{40BA0C4B-B152-4E86-BD74-77C9D570663F}" presName="Name28" presStyleLbl="parChTrans1D4" presStyleIdx="0" presStyleCnt="1"/>
      <dgm:spPr/>
    </dgm:pt>
    <dgm:pt modelId="{23D11887-06BF-4018-A187-07A2946EFE99}" type="pres">
      <dgm:prSet presAssocID="{7C76CC57-9C52-4469-A716-39F6152668A7}" presName="hierRoot2" presStyleCnt="0">
        <dgm:presLayoutVars>
          <dgm:hierBranch val="init"/>
        </dgm:presLayoutVars>
      </dgm:prSet>
      <dgm:spPr/>
    </dgm:pt>
    <dgm:pt modelId="{F1DDA1EB-3EFE-4126-8F17-7AB40D39B3EF}" type="pres">
      <dgm:prSet presAssocID="{7C76CC57-9C52-4469-A716-39F6152668A7}" presName="rootComposite2" presStyleCnt="0"/>
      <dgm:spPr/>
    </dgm:pt>
    <dgm:pt modelId="{D83171BD-9E93-4EFD-8185-032B87209C7C}" type="pres">
      <dgm:prSet presAssocID="{7C76CC57-9C52-4469-A716-39F6152668A7}" presName="rootText2" presStyleLbl="alignAcc1" presStyleIdx="0" presStyleCnt="0">
        <dgm:presLayoutVars>
          <dgm:chPref val="3"/>
        </dgm:presLayoutVars>
      </dgm:prSet>
      <dgm:spPr/>
    </dgm:pt>
    <dgm:pt modelId="{C216B595-4169-4CDF-A574-847488BD3ABF}" type="pres">
      <dgm:prSet presAssocID="{7C76CC57-9C52-4469-A716-39F6152668A7}" presName="topArc2" presStyleLbl="parChTrans1D1" presStyleIdx="6" presStyleCnt="8"/>
      <dgm:spPr/>
    </dgm:pt>
    <dgm:pt modelId="{270C8310-73C7-4A96-8BC7-69DEA32808D1}" type="pres">
      <dgm:prSet presAssocID="{7C76CC57-9C52-4469-A716-39F6152668A7}" presName="bottomArc2" presStyleLbl="parChTrans1D1" presStyleIdx="7" presStyleCnt="8"/>
      <dgm:spPr/>
    </dgm:pt>
    <dgm:pt modelId="{5529F3FC-C6D8-42D5-ABBB-1A51BFD8BD3F}" type="pres">
      <dgm:prSet presAssocID="{7C76CC57-9C52-4469-A716-39F6152668A7}" presName="topConnNode2" presStyleLbl="node4" presStyleIdx="0" presStyleCnt="0"/>
      <dgm:spPr/>
    </dgm:pt>
    <dgm:pt modelId="{4C2F498C-27F9-4893-AD10-65A17043E061}" type="pres">
      <dgm:prSet presAssocID="{7C76CC57-9C52-4469-A716-39F6152668A7}" presName="hierChild4" presStyleCnt="0"/>
      <dgm:spPr/>
    </dgm:pt>
    <dgm:pt modelId="{581EEC96-B0B6-4320-9BBB-E3AAD3DE7016}" type="pres">
      <dgm:prSet presAssocID="{7C76CC57-9C52-4469-A716-39F6152668A7}" presName="hierChild5" presStyleCnt="0"/>
      <dgm:spPr/>
    </dgm:pt>
    <dgm:pt modelId="{4C5F7D4A-9705-4CB1-A522-F7661C1EC250}" type="pres">
      <dgm:prSet presAssocID="{364D568B-C714-4AA3-A1A1-D61D8469470D}" presName="hierChild5" presStyleCnt="0"/>
      <dgm:spPr/>
    </dgm:pt>
    <dgm:pt modelId="{682B0999-F424-47C0-A24B-72D5E1211B47}" type="pres">
      <dgm:prSet presAssocID="{000287B2-7E2B-4D0D-A5AA-E51B28B2FDBF}" presName="hierChild5" presStyleCnt="0"/>
      <dgm:spPr/>
    </dgm:pt>
    <dgm:pt modelId="{992ACF92-07E7-4763-A70C-244F27BB7417}" type="pres">
      <dgm:prSet presAssocID="{9403B132-8F2A-458F-9F48-E50A0C74449C}" presName="hierChild3" presStyleCnt="0"/>
      <dgm:spPr/>
    </dgm:pt>
  </dgm:ptLst>
  <dgm:cxnLst>
    <dgm:cxn modelId="{9AD0B90C-BB8D-42AA-A2F4-A3C565DA4E7C}" srcId="{9403B132-8F2A-458F-9F48-E50A0C74449C}" destId="{000287B2-7E2B-4D0D-A5AA-E51B28B2FDBF}" srcOrd="0" destOrd="0" parTransId="{DB6F1DA4-0C76-4DF9-8E52-D9D6BD303E0F}" sibTransId="{6A969CEF-E848-45BD-8A75-0BA602DF2904}"/>
    <dgm:cxn modelId="{C2EECB36-6FA7-416D-89DB-DD9AC95A9090}" type="presOf" srcId="{40BA0C4B-B152-4E86-BD74-77C9D570663F}" destId="{8D816FDC-64F6-4E1D-BCCB-51CDB013A8C3}" srcOrd="0" destOrd="0" presId="urn:microsoft.com/office/officeart/2008/layout/HalfCircleOrganizationChart"/>
    <dgm:cxn modelId="{9CED054B-780E-4681-98AA-EDA5F28A541E}" type="presOf" srcId="{364D568B-C714-4AA3-A1A1-D61D8469470D}" destId="{C9CBDB46-61F9-4AF7-824B-7E84F4548556}" srcOrd="1" destOrd="0" presId="urn:microsoft.com/office/officeart/2008/layout/HalfCircleOrganizationChart"/>
    <dgm:cxn modelId="{467FE650-4421-4FF6-AF95-C86AB5A5417A}" type="presOf" srcId="{0B047EDB-D783-410F-9278-54891601EBFB}" destId="{620113ED-41DB-4194-A6E9-FAA168CB2FF9}" srcOrd="0" destOrd="0" presId="urn:microsoft.com/office/officeart/2008/layout/HalfCircleOrganizationChart"/>
    <dgm:cxn modelId="{916D8974-2618-47C4-85F9-49401BF1DF80}" type="presOf" srcId="{7C76CC57-9C52-4469-A716-39F6152668A7}" destId="{5529F3FC-C6D8-42D5-ABBB-1A51BFD8BD3F}" srcOrd="1" destOrd="0" presId="urn:microsoft.com/office/officeart/2008/layout/HalfCircleOrganizationChart"/>
    <dgm:cxn modelId="{5944B557-DB60-4D67-802B-2747ABC444F2}" type="presOf" srcId="{000287B2-7E2B-4D0D-A5AA-E51B28B2FDBF}" destId="{A5749B81-4122-4ABE-8672-3A79DAF94AFD}" srcOrd="0" destOrd="0" presId="urn:microsoft.com/office/officeart/2008/layout/HalfCircleOrganizationChart"/>
    <dgm:cxn modelId="{F1E72C82-126F-4511-A949-A2E7C20FEB45}" type="presOf" srcId="{9403B132-8F2A-458F-9F48-E50A0C74449C}" destId="{019B8E64-9C72-4379-8792-9AC9AE48BD55}" srcOrd="1" destOrd="0" presId="urn:microsoft.com/office/officeart/2008/layout/HalfCircleOrganizationChart"/>
    <dgm:cxn modelId="{647BDF86-67B8-439D-9E3E-2C37B3FA64C3}" type="presOf" srcId="{92B59306-7645-4F88-8AC0-9B7F919D145D}" destId="{80E71A5D-3277-40FB-BCFF-F1DB84070ABF}" srcOrd="0" destOrd="0" presId="urn:microsoft.com/office/officeart/2008/layout/HalfCircleOrganizationChart"/>
    <dgm:cxn modelId="{F6D6DBAD-703F-41F1-8051-7AD5AD4B836D}" type="presOf" srcId="{DB6F1DA4-0C76-4DF9-8E52-D9D6BD303E0F}" destId="{00003EB0-C7D5-49C2-B59C-332C7A70CFE8}" srcOrd="0" destOrd="0" presId="urn:microsoft.com/office/officeart/2008/layout/HalfCircleOrganizationChart"/>
    <dgm:cxn modelId="{87C36EC2-9254-431E-B22B-B477E833A901}" type="presOf" srcId="{364D568B-C714-4AA3-A1A1-D61D8469470D}" destId="{DAEF8747-C692-4F10-9AD9-B6F1797B1AC1}" srcOrd="0" destOrd="0" presId="urn:microsoft.com/office/officeart/2008/layout/HalfCircleOrganizationChart"/>
    <dgm:cxn modelId="{ED276EC7-4F1D-4224-8F75-C63556CB05E5}" type="presOf" srcId="{7C76CC57-9C52-4469-A716-39F6152668A7}" destId="{D83171BD-9E93-4EFD-8185-032B87209C7C}" srcOrd="0" destOrd="0" presId="urn:microsoft.com/office/officeart/2008/layout/HalfCircleOrganizationChart"/>
    <dgm:cxn modelId="{1D46EED5-E6EF-41DE-A4D2-791BA61AAAC0}" type="presOf" srcId="{9403B132-8F2A-458F-9F48-E50A0C74449C}" destId="{0BC3EA9A-F772-4C25-88DF-07C17DDF7693}" srcOrd="0" destOrd="0" presId="urn:microsoft.com/office/officeart/2008/layout/HalfCircleOrganizationChart"/>
    <dgm:cxn modelId="{76A33CD8-2539-4A65-8D89-9DDBB1D2C686}" srcId="{0B047EDB-D783-410F-9278-54891601EBFB}" destId="{9403B132-8F2A-458F-9F48-E50A0C74449C}" srcOrd="0" destOrd="0" parTransId="{EC39D03C-DD95-4014-84EF-705D3FB6E1E6}" sibTransId="{00C7236B-9D7A-4E4D-B5E3-290CCD7E4760}"/>
    <dgm:cxn modelId="{4C4B6AD8-4770-4808-B53C-010555170E28}" srcId="{364D568B-C714-4AA3-A1A1-D61D8469470D}" destId="{7C76CC57-9C52-4469-A716-39F6152668A7}" srcOrd="0" destOrd="0" parTransId="{40BA0C4B-B152-4E86-BD74-77C9D570663F}" sibTransId="{4A0181B6-A55E-4456-BA82-2A9C717C45D3}"/>
    <dgm:cxn modelId="{3E8968E1-5D48-48F3-BCAC-DF1B7F083040}" srcId="{000287B2-7E2B-4D0D-A5AA-E51B28B2FDBF}" destId="{364D568B-C714-4AA3-A1A1-D61D8469470D}" srcOrd="0" destOrd="0" parTransId="{92B59306-7645-4F88-8AC0-9B7F919D145D}" sibTransId="{28C3B6A6-A858-460B-A353-C673E5BDC7BC}"/>
    <dgm:cxn modelId="{D1C4CDEE-D7EF-46C4-B3A2-22348958C557}" type="presOf" srcId="{000287B2-7E2B-4D0D-A5AA-E51B28B2FDBF}" destId="{25D4B682-5096-4E6E-B73B-331321F03A7C}" srcOrd="1" destOrd="0" presId="urn:microsoft.com/office/officeart/2008/layout/HalfCircleOrganizationChart"/>
    <dgm:cxn modelId="{60AC4B8D-F801-4D89-A40F-0711FCE1021C}" type="presParOf" srcId="{620113ED-41DB-4194-A6E9-FAA168CB2FF9}" destId="{1CB0936E-0C92-4F05-AE39-86FF1FFCC025}" srcOrd="0" destOrd="0" presId="urn:microsoft.com/office/officeart/2008/layout/HalfCircleOrganizationChart"/>
    <dgm:cxn modelId="{F319B2E8-F9BD-4ABB-8F23-E0C6BBDA240E}" type="presParOf" srcId="{1CB0936E-0C92-4F05-AE39-86FF1FFCC025}" destId="{974CC896-86B8-4A97-ACDC-C055C04912E5}" srcOrd="0" destOrd="0" presId="urn:microsoft.com/office/officeart/2008/layout/HalfCircleOrganizationChart"/>
    <dgm:cxn modelId="{B8345830-117D-4472-B575-14C117C3FA40}" type="presParOf" srcId="{974CC896-86B8-4A97-ACDC-C055C04912E5}" destId="{0BC3EA9A-F772-4C25-88DF-07C17DDF7693}" srcOrd="0" destOrd="0" presId="urn:microsoft.com/office/officeart/2008/layout/HalfCircleOrganizationChart"/>
    <dgm:cxn modelId="{554A5505-F2C3-4E29-AD2E-887E2863DA49}" type="presParOf" srcId="{974CC896-86B8-4A97-ACDC-C055C04912E5}" destId="{07065DD9-4CFE-4584-8E9A-4D067D1B5A6C}" srcOrd="1" destOrd="0" presId="urn:microsoft.com/office/officeart/2008/layout/HalfCircleOrganizationChart"/>
    <dgm:cxn modelId="{3DAA8CBC-A1B1-4E40-B655-63A4A665353F}" type="presParOf" srcId="{974CC896-86B8-4A97-ACDC-C055C04912E5}" destId="{C3CEFA4F-8914-46C4-A449-3B3E2D7083E0}" srcOrd="2" destOrd="0" presId="urn:microsoft.com/office/officeart/2008/layout/HalfCircleOrganizationChart"/>
    <dgm:cxn modelId="{D1D24062-DDCA-438D-A770-B301807F9255}" type="presParOf" srcId="{974CC896-86B8-4A97-ACDC-C055C04912E5}" destId="{019B8E64-9C72-4379-8792-9AC9AE48BD55}" srcOrd="3" destOrd="0" presId="urn:microsoft.com/office/officeart/2008/layout/HalfCircleOrganizationChart"/>
    <dgm:cxn modelId="{5BF76570-8136-4C10-9EFC-92A185F4544B}" type="presParOf" srcId="{1CB0936E-0C92-4F05-AE39-86FF1FFCC025}" destId="{BA8E2C0C-D5D3-46AC-BA69-8156E0799EF7}" srcOrd="1" destOrd="0" presId="urn:microsoft.com/office/officeart/2008/layout/HalfCircleOrganizationChart"/>
    <dgm:cxn modelId="{DA5625F1-65F0-488F-BB2B-48B22680BB7F}" type="presParOf" srcId="{BA8E2C0C-D5D3-46AC-BA69-8156E0799EF7}" destId="{00003EB0-C7D5-49C2-B59C-332C7A70CFE8}" srcOrd="0" destOrd="0" presId="urn:microsoft.com/office/officeart/2008/layout/HalfCircleOrganizationChart"/>
    <dgm:cxn modelId="{2696492D-DA5A-4799-8073-B22C99FD63AF}" type="presParOf" srcId="{BA8E2C0C-D5D3-46AC-BA69-8156E0799EF7}" destId="{86A51F3B-7AE6-4CC4-B8E8-E5FFD33DF2E8}" srcOrd="1" destOrd="0" presId="urn:microsoft.com/office/officeart/2008/layout/HalfCircleOrganizationChart"/>
    <dgm:cxn modelId="{5C3EDC2D-F9DD-4DEE-89AE-643D9F89B4F6}" type="presParOf" srcId="{86A51F3B-7AE6-4CC4-B8E8-E5FFD33DF2E8}" destId="{D0947F0D-F839-446A-A364-FF058031DA62}" srcOrd="0" destOrd="0" presId="urn:microsoft.com/office/officeart/2008/layout/HalfCircleOrganizationChart"/>
    <dgm:cxn modelId="{2FB53D7D-840D-4FEE-9B0C-8D8E3A04A294}" type="presParOf" srcId="{D0947F0D-F839-446A-A364-FF058031DA62}" destId="{A5749B81-4122-4ABE-8672-3A79DAF94AFD}" srcOrd="0" destOrd="0" presId="urn:microsoft.com/office/officeart/2008/layout/HalfCircleOrganizationChart"/>
    <dgm:cxn modelId="{144CED6B-BF8A-4572-8484-AD9E518C4466}" type="presParOf" srcId="{D0947F0D-F839-446A-A364-FF058031DA62}" destId="{CE442604-EF8E-4EB7-8648-DC0469235BC0}" srcOrd="1" destOrd="0" presId="urn:microsoft.com/office/officeart/2008/layout/HalfCircleOrganizationChart"/>
    <dgm:cxn modelId="{C089C1F1-6A7C-41ED-8BB7-B10419457A48}" type="presParOf" srcId="{D0947F0D-F839-446A-A364-FF058031DA62}" destId="{4F5B882B-1366-4053-872C-672C4AD0AE39}" srcOrd="2" destOrd="0" presId="urn:microsoft.com/office/officeart/2008/layout/HalfCircleOrganizationChart"/>
    <dgm:cxn modelId="{E54FB32F-798B-440E-91B5-1B89C429D20B}" type="presParOf" srcId="{D0947F0D-F839-446A-A364-FF058031DA62}" destId="{25D4B682-5096-4E6E-B73B-331321F03A7C}" srcOrd="3" destOrd="0" presId="urn:microsoft.com/office/officeart/2008/layout/HalfCircleOrganizationChart"/>
    <dgm:cxn modelId="{574E56AC-8941-46F1-97FE-18D0D591273B}" type="presParOf" srcId="{86A51F3B-7AE6-4CC4-B8E8-E5FFD33DF2E8}" destId="{C7324CAA-0D43-4253-A3BF-345AA9B590F8}" srcOrd="1" destOrd="0" presId="urn:microsoft.com/office/officeart/2008/layout/HalfCircleOrganizationChart"/>
    <dgm:cxn modelId="{83E871B9-CA19-4B8D-8B32-5CDF5E79E563}" type="presParOf" srcId="{C7324CAA-0D43-4253-A3BF-345AA9B590F8}" destId="{80E71A5D-3277-40FB-BCFF-F1DB84070ABF}" srcOrd="0" destOrd="0" presId="urn:microsoft.com/office/officeart/2008/layout/HalfCircleOrganizationChart"/>
    <dgm:cxn modelId="{C826DB40-1804-4095-BB23-6BB271953619}" type="presParOf" srcId="{C7324CAA-0D43-4253-A3BF-345AA9B590F8}" destId="{9ED90E3F-534C-4666-BA0D-06D62CDDBEB2}" srcOrd="1" destOrd="0" presId="urn:microsoft.com/office/officeart/2008/layout/HalfCircleOrganizationChart"/>
    <dgm:cxn modelId="{5E1E8FD5-406B-4CB5-A4C6-3A22E59FFE5C}" type="presParOf" srcId="{9ED90E3F-534C-4666-BA0D-06D62CDDBEB2}" destId="{784377AF-1530-44DB-8DAE-DAB6B5495B51}" srcOrd="0" destOrd="0" presId="urn:microsoft.com/office/officeart/2008/layout/HalfCircleOrganizationChart"/>
    <dgm:cxn modelId="{5CA90A38-ED4B-407D-BEDF-D4E094B7BAB2}" type="presParOf" srcId="{784377AF-1530-44DB-8DAE-DAB6B5495B51}" destId="{DAEF8747-C692-4F10-9AD9-B6F1797B1AC1}" srcOrd="0" destOrd="0" presId="urn:microsoft.com/office/officeart/2008/layout/HalfCircleOrganizationChart"/>
    <dgm:cxn modelId="{7740ADFB-251E-4CDC-9720-4C8B5067C2C5}" type="presParOf" srcId="{784377AF-1530-44DB-8DAE-DAB6B5495B51}" destId="{C2612503-88E6-4CED-B21E-0A945092FDE8}" srcOrd="1" destOrd="0" presId="urn:microsoft.com/office/officeart/2008/layout/HalfCircleOrganizationChart"/>
    <dgm:cxn modelId="{8DA594C6-37D1-476E-9EE3-C7C8E17DA8E8}" type="presParOf" srcId="{784377AF-1530-44DB-8DAE-DAB6B5495B51}" destId="{1DB4C80A-505F-4940-BB0B-5C9CE0652193}" srcOrd="2" destOrd="0" presId="urn:microsoft.com/office/officeart/2008/layout/HalfCircleOrganizationChart"/>
    <dgm:cxn modelId="{50FEB4DF-AFD9-4F64-B24A-12F33802B473}" type="presParOf" srcId="{784377AF-1530-44DB-8DAE-DAB6B5495B51}" destId="{C9CBDB46-61F9-4AF7-824B-7E84F4548556}" srcOrd="3" destOrd="0" presId="urn:microsoft.com/office/officeart/2008/layout/HalfCircleOrganizationChart"/>
    <dgm:cxn modelId="{3D85F647-0331-4767-888B-E2927CD09202}" type="presParOf" srcId="{9ED90E3F-534C-4666-BA0D-06D62CDDBEB2}" destId="{4FEBC091-BB2A-49F1-A949-59F265E8AB5D}" srcOrd="1" destOrd="0" presId="urn:microsoft.com/office/officeart/2008/layout/HalfCircleOrganizationChart"/>
    <dgm:cxn modelId="{3FC538CE-B481-4F0F-93D0-1D160717532A}" type="presParOf" srcId="{4FEBC091-BB2A-49F1-A949-59F265E8AB5D}" destId="{8D816FDC-64F6-4E1D-BCCB-51CDB013A8C3}" srcOrd="0" destOrd="0" presId="urn:microsoft.com/office/officeart/2008/layout/HalfCircleOrganizationChart"/>
    <dgm:cxn modelId="{F13818A5-7F11-48CF-B655-89DCF614EC51}" type="presParOf" srcId="{4FEBC091-BB2A-49F1-A949-59F265E8AB5D}" destId="{23D11887-06BF-4018-A187-07A2946EFE99}" srcOrd="1" destOrd="0" presId="urn:microsoft.com/office/officeart/2008/layout/HalfCircleOrganizationChart"/>
    <dgm:cxn modelId="{D19BE67B-D5FF-4AE5-BD6A-5F7CB45B2E3C}" type="presParOf" srcId="{23D11887-06BF-4018-A187-07A2946EFE99}" destId="{F1DDA1EB-3EFE-4126-8F17-7AB40D39B3EF}" srcOrd="0" destOrd="0" presId="urn:microsoft.com/office/officeart/2008/layout/HalfCircleOrganizationChart"/>
    <dgm:cxn modelId="{F641B74D-C96C-4A52-B5AA-B56666BCD9B3}" type="presParOf" srcId="{F1DDA1EB-3EFE-4126-8F17-7AB40D39B3EF}" destId="{D83171BD-9E93-4EFD-8185-032B87209C7C}" srcOrd="0" destOrd="0" presId="urn:microsoft.com/office/officeart/2008/layout/HalfCircleOrganizationChart"/>
    <dgm:cxn modelId="{6EFED1CA-90FC-4611-8580-4822D08A0A7D}" type="presParOf" srcId="{F1DDA1EB-3EFE-4126-8F17-7AB40D39B3EF}" destId="{C216B595-4169-4CDF-A574-847488BD3ABF}" srcOrd="1" destOrd="0" presId="urn:microsoft.com/office/officeart/2008/layout/HalfCircleOrganizationChart"/>
    <dgm:cxn modelId="{95FE8B76-9870-4455-8321-5CFBA24A9F2B}" type="presParOf" srcId="{F1DDA1EB-3EFE-4126-8F17-7AB40D39B3EF}" destId="{270C8310-73C7-4A96-8BC7-69DEA32808D1}" srcOrd="2" destOrd="0" presId="urn:microsoft.com/office/officeart/2008/layout/HalfCircleOrganizationChart"/>
    <dgm:cxn modelId="{71BFD504-80FC-42CB-9A61-D9382E192E76}" type="presParOf" srcId="{F1DDA1EB-3EFE-4126-8F17-7AB40D39B3EF}" destId="{5529F3FC-C6D8-42D5-ABBB-1A51BFD8BD3F}" srcOrd="3" destOrd="0" presId="urn:microsoft.com/office/officeart/2008/layout/HalfCircleOrganizationChart"/>
    <dgm:cxn modelId="{C6120CA6-D6F7-4E8C-9BD9-B123863E6C3D}" type="presParOf" srcId="{23D11887-06BF-4018-A187-07A2946EFE99}" destId="{4C2F498C-27F9-4893-AD10-65A17043E061}" srcOrd="1" destOrd="0" presId="urn:microsoft.com/office/officeart/2008/layout/HalfCircleOrganizationChart"/>
    <dgm:cxn modelId="{B3D0887A-2591-4C1C-9DAD-2B3B3F133C24}" type="presParOf" srcId="{23D11887-06BF-4018-A187-07A2946EFE99}" destId="{581EEC96-B0B6-4320-9BBB-E3AAD3DE7016}" srcOrd="2" destOrd="0" presId="urn:microsoft.com/office/officeart/2008/layout/HalfCircleOrganizationChart"/>
    <dgm:cxn modelId="{D1CEFAA8-A70A-468C-9C72-8ACCDF4F9703}" type="presParOf" srcId="{9ED90E3F-534C-4666-BA0D-06D62CDDBEB2}" destId="{4C5F7D4A-9705-4CB1-A522-F7661C1EC250}" srcOrd="2" destOrd="0" presId="urn:microsoft.com/office/officeart/2008/layout/HalfCircleOrganizationChart"/>
    <dgm:cxn modelId="{24399AC1-52C0-4314-8179-2D4487EA6141}" type="presParOf" srcId="{86A51F3B-7AE6-4CC4-B8E8-E5FFD33DF2E8}" destId="{682B0999-F424-47C0-A24B-72D5E1211B47}" srcOrd="2" destOrd="0" presId="urn:microsoft.com/office/officeart/2008/layout/HalfCircleOrganizationChart"/>
    <dgm:cxn modelId="{3E1F8F0D-393F-404F-B3DB-87769E7DE7B6}" type="presParOf" srcId="{1CB0936E-0C92-4F05-AE39-86FF1FFCC025}" destId="{992ACF92-07E7-4763-A70C-244F27BB741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16FDC-64F6-4E1D-BCCB-51CDB013A8C3}">
      <dsp:nvSpPr>
        <dsp:cNvPr id="0" name=""/>
        <dsp:cNvSpPr/>
      </dsp:nvSpPr>
      <dsp:spPr>
        <a:xfrm>
          <a:off x="3217478" y="3503302"/>
          <a:ext cx="838646" cy="546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943"/>
              </a:lnTo>
              <a:lnTo>
                <a:pt x="838646" y="546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71A5D-3277-40FB-BCFF-F1DB84070ABF}">
      <dsp:nvSpPr>
        <dsp:cNvPr id="0" name=""/>
        <dsp:cNvSpPr/>
      </dsp:nvSpPr>
      <dsp:spPr>
        <a:xfrm>
          <a:off x="3171758" y="2208869"/>
          <a:ext cx="91440" cy="382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8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03EB0-C7D5-49C2-B59C-332C7A70CFE8}">
      <dsp:nvSpPr>
        <dsp:cNvPr id="0" name=""/>
        <dsp:cNvSpPr/>
      </dsp:nvSpPr>
      <dsp:spPr>
        <a:xfrm>
          <a:off x="3171758" y="914437"/>
          <a:ext cx="91440" cy="382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8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65DD9-4CFE-4584-8E9A-4D067D1B5A6C}">
      <dsp:nvSpPr>
        <dsp:cNvPr id="0" name=""/>
        <dsp:cNvSpPr/>
      </dsp:nvSpPr>
      <dsp:spPr>
        <a:xfrm>
          <a:off x="2761691" y="2864"/>
          <a:ext cx="911572" cy="91157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EFA4F-8914-46C4-A449-3B3E2D7083E0}">
      <dsp:nvSpPr>
        <dsp:cNvPr id="0" name=""/>
        <dsp:cNvSpPr/>
      </dsp:nvSpPr>
      <dsp:spPr>
        <a:xfrm>
          <a:off x="2761691" y="2864"/>
          <a:ext cx="911572" cy="91157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3EA9A-F772-4C25-88DF-07C17DDF7693}">
      <dsp:nvSpPr>
        <dsp:cNvPr id="0" name=""/>
        <dsp:cNvSpPr/>
      </dsp:nvSpPr>
      <dsp:spPr>
        <a:xfrm>
          <a:off x="2305905" y="166947"/>
          <a:ext cx="1823144" cy="5834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ConPlan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(50 Screens)</a:t>
          </a:r>
        </a:p>
      </dsp:txBody>
      <dsp:txXfrm>
        <a:off x="2305905" y="166947"/>
        <a:ext cx="1823144" cy="583406"/>
      </dsp:txXfrm>
    </dsp:sp>
    <dsp:sp modelId="{CE442604-EF8E-4EB7-8648-DC0469235BC0}">
      <dsp:nvSpPr>
        <dsp:cNvPr id="0" name=""/>
        <dsp:cNvSpPr/>
      </dsp:nvSpPr>
      <dsp:spPr>
        <a:xfrm>
          <a:off x="2761691" y="1297297"/>
          <a:ext cx="911572" cy="91157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B882B-1366-4053-872C-672C4AD0AE39}">
      <dsp:nvSpPr>
        <dsp:cNvPr id="0" name=""/>
        <dsp:cNvSpPr/>
      </dsp:nvSpPr>
      <dsp:spPr>
        <a:xfrm>
          <a:off x="2761691" y="1297297"/>
          <a:ext cx="911572" cy="91157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49B81-4122-4ABE-8672-3A79DAF94AFD}">
      <dsp:nvSpPr>
        <dsp:cNvPr id="0" name=""/>
        <dsp:cNvSpPr/>
      </dsp:nvSpPr>
      <dsp:spPr>
        <a:xfrm>
          <a:off x="2305905" y="1461380"/>
          <a:ext cx="1823144" cy="5834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Annual Plan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(17 Screens)</a:t>
          </a:r>
        </a:p>
      </dsp:txBody>
      <dsp:txXfrm>
        <a:off x="2305905" y="1461380"/>
        <a:ext cx="1823144" cy="583406"/>
      </dsp:txXfrm>
    </dsp:sp>
    <dsp:sp modelId="{C2612503-88E6-4CED-B21E-0A945092FDE8}">
      <dsp:nvSpPr>
        <dsp:cNvPr id="0" name=""/>
        <dsp:cNvSpPr/>
      </dsp:nvSpPr>
      <dsp:spPr>
        <a:xfrm>
          <a:off x="2761691" y="2591730"/>
          <a:ext cx="911572" cy="91157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4C80A-505F-4940-BB0B-5C9CE0652193}">
      <dsp:nvSpPr>
        <dsp:cNvPr id="0" name=""/>
        <dsp:cNvSpPr/>
      </dsp:nvSpPr>
      <dsp:spPr>
        <a:xfrm>
          <a:off x="2761691" y="2591730"/>
          <a:ext cx="911572" cy="91157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F8747-C692-4F10-9AD9-B6F1797B1AC1}">
      <dsp:nvSpPr>
        <dsp:cNvPr id="0" name=""/>
        <dsp:cNvSpPr/>
      </dsp:nvSpPr>
      <dsp:spPr>
        <a:xfrm>
          <a:off x="2305905" y="2755813"/>
          <a:ext cx="1823144" cy="5834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IDIS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(5 Screens per Activity)</a:t>
          </a:r>
        </a:p>
      </dsp:txBody>
      <dsp:txXfrm>
        <a:off x="2305905" y="2755813"/>
        <a:ext cx="1823144" cy="583406"/>
      </dsp:txXfrm>
    </dsp:sp>
    <dsp:sp modelId="{C216B595-4169-4CDF-A574-847488BD3ABF}">
      <dsp:nvSpPr>
        <dsp:cNvPr id="0" name=""/>
        <dsp:cNvSpPr/>
      </dsp:nvSpPr>
      <dsp:spPr>
        <a:xfrm>
          <a:off x="3946735" y="3886162"/>
          <a:ext cx="911572" cy="91157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C8310-73C7-4A96-8BC7-69DEA32808D1}">
      <dsp:nvSpPr>
        <dsp:cNvPr id="0" name=""/>
        <dsp:cNvSpPr/>
      </dsp:nvSpPr>
      <dsp:spPr>
        <a:xfrm>
          <a:off x="3946735" y="3886162"/>
          <a:ext cx="911572" cy="91157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171BD-9E93-4EFD-8185-032B87209C7C}">
      <dsp:nvSpPr>
        <dsp:cNvPr id="0" name=""/>
        <dsp:cNvSpPr/>
      </dsp:nvSpPr>
      <dsp:spPr>
        <a:xfrm>
          <a:off x="3490949" y="4050245"/>
          <a:ext cx="1823144" cy="5834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CAPER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(10 Screens)</a:t>
          </a:r>
        </a:p>
      </dsp:txBody>
      <dsp:txXfrm>
        <a:off x="3490949" y="4050245"/>
        <a:ext cx="1823144" cy="583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2D5220-FBFE-48CB-8209-3C995EAAAD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B7D454E-41F8-4BE8-9FC3-6312F70C1D5D}" type="datetimeFigureOut">
              <a:rPr lang="en-US" smtClean="0"/>
              <a:t>6/7/2024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dexchange.info/resources/documents/eCon-Planning-Suite-Desk-Guide-IDIS-Conplan-Action-Plan-Caper-Pe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eather.johnson@davenportiow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 ConPlan to CAPER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NCDA</a:t>
            </a:r>
          </a:p>
          <a:p>
            <a:r>
              <a:rPr lang="en-US" dirty="0"/>
              <a:t>June 13, 2024</a:t>
            </a:r>
          </a:p>
        </p:txBody>
      </p:sp>
    </p:spTree>
    <p:extLst>
      <p:ext uri="{BB962C8B-B14F-4D97-AF65-F5344CB8AC3E}">
        <p14:creationId xmlns:p14="http://schemas.microsoft.com/office/powerpoint/2010/main" val="113655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CAPER: Goals and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Outcome Indicators are key – whatever you put in the ConPlan will be in the CAPER, whether you have any beneficiaries or not.</a:t>
            </a:r>
          </a:p>
          <a:p>
            <a:endParaRPr lang="en-US" dirty="0"/>
          </a:p>
          <a:p>
            <a:r>
              <a:rPr lang="en-US" dirty="0"/>
              <a:t>% progress towards goals in ConPlan/Annual Action Plan will be skewed if you use GOI you didn’t originally choose and don’t use those you did.</a:t>
            </a:r>
          </a:p>
          <a:p>
            <a:endParaRPr lang="en-US" dirty="0"/>
          </a:p>
          <a:p>
            <a:r>
              <a:rPr lang="en-US" dirty="0"/>
              <a:t>Accomplishments from IDIS, you can edit if you have to, but try to avoid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23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Outcome Indicators (GOI)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component that ties together all three documents: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 Plan SP 45: GOI chosen, 5 year estimated $$ and # served set by GOI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Annual Action Plan AP20: Estimate annual $ spent/# served by GOI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CAPER CR05: Report actuals against estimated GOI for both Annual and 5 year plans.</a:t>
            </a:r>
          </a:p>
        </p:txBody>
      </p:sp>
    </p:spTree>
    <p:extLst>
      <p:ext uri="{BB962C8B-B14F-4D97-AF65-F5344CB8AC3E}">
        <p14:creationId xmlns:p14="http://schemas.microsoft.com/office/powerpoint/2010/main" val="251556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 v. Matrix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GOIs and Matrix Codes are linked – even though nowhere in IDIS or the Con Plan does it say so!</a:t>
            </a:r>
          </a:p>
          <a:p>
            <a:endParaRPr lang="en-US" dirty="0"/>
          </a:p>
          <a:p>
            <a:r>
              <a:rPr lang="en-US" dirty="0"/>
              <a:t>Choose GOIs carefully to correspond with the Matrix Codes you plan to/typically use to save yourself headaches at CAPER time.</a:t>
            </a:r>
          </a:p>
          <a:p>
            <a:endParaRPr lang="en-US" dirty="0"/>
          </a:p>
          <a:p>
            <a:r>
              <a:rPr lang="en-US" dirty="0"/>
              <a:t>Appendix B in eCon Planning Suite Desk Guide has reference table:</a:t>
            </a:r>
          </a:p>
          <a:p>
            <a:pPr lvl="1"/>
            <a:r>
              <a:rPr lang="en-US" dirty="0">
                <a:hlinkClick r:id="rId2"/>
              </a:rPr>
              <a:t>https://www.hudexchange.info/resources/documents/eCon-Planning-Suite-Desk-Guide-IDIS-Conplan-Action-Plan-Caper-Per.pdf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18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Heather Johnson</a:t>
            </a:r>
          </a:p>
          <a:p>
            <a:pPr marL="0" indent="0" algn="ctr">
              <a:buNone/>
            </a:pPr>
            <a:r>
              <a:rPr lang="en-US" dirty="0"/>
              <a:t>Community Development Resources Manager</a:t>
            </a:r>
          </a:p>
          <a:p>
            <a:pPr marL="0" indent="0" algn="ctr">
              <a:buNone/>
            </a:pPr>
            <a:r>
              <a:rPr lang="en-US" dirty="0"/>
              <a:t>Davenport, Iowa</a:t>
            </a:r>
          </a:p>
          <a:p>
            <a:pPr marL="0" indent="0" algn="ctr">
              <a:buNone/>
            </a:pPr>
            <a:r>
              <a:rPr lang="en-US" dirty="0" err="1">
                <a:hlinkClick r:id="rId2"/>
              </a:rPr>
              <a:t>Heather.</a:t>
            </a:r>
            <a:r>
              <a:rPr lang="en-US" err="1">
                <a:hlinkClick r:id="rId2"/>
              </a:rPr>
              <a:t>johnson</a:t>
            </a:r>
            <a:r>
              <a:rPr lang="en-US">
                <a:hlinkClick r:id="rId2"/>
              </a:rPr>
              <a:t>@davenportiowa.com</a:t>
            </a:r>
            <a:r>
              <a:rPr lang="en-US"/>
              <a:t> 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563-888-2004</a:t>
            </a:r>
          </a:p>
        </p:txBody>
      </p:sp>
    </p:spTree>
    <p:extLst>
      <p:ext uri="{BB962C8B-B14F-4D97-AF65-F5344CB8AC3E}">
        <p14:creationId xmlns:p14="http://schemas.microsoft.com/office/powerpoint/2010/main" val="328879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CAPER is the last step,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How you set up the ConPlan and Annual Plan determines how useful the IDIS data for the CAPER will be.</a:t>
            </a:r>
          </a:p>
          <a:p>
            <a:endParaRPr lang="en-US" dirty="0"/>
          </a:p>
          <a:p>
            <a:r>
              <a:rPr lang="en-US" dirty="0"/>
              <a:t>How does the CAPER tie to the ConPlan and Annual Action Plans?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8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4191000"/>
            <a:ext cx="8458200" cy="2514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459256" y="228600"/>
            <a:ext cx="2114775" cy="845909"/>
          </a:xfrm>
          <a:custGeom>
            <a:avLst/>
            <a:gdLst>
              <a:gd name="connsiteX0" fmla="*/ 0 w 2114775"/>
              <a:gd name="connsiteY0" fmla="*/ 84591 h 845909"/>
              <a:gd name="connsiteX1" fmla="*/ 84591 w 2114775"/>
              <a:gd name="connsiteY1" fmla="*/ 0 h 845909"/>
              <a:gd name="connsiteX2" fmla="*/ 2030184 w 2114775"/>
              <a:gd name="connsiteY2" fmla="*/ 0 h 845909"/>
              <a:gd name="connsiteX3" fmla="*/ 2114775 w 2114775"/>
              <a:gd name="connsiteY3" fmla="*/ 84591 h 845909"/>
              <a:gd name="connsiteX4" fmla="*/ 2114775 w 2114775"/>
              <a:gd name="connsiteY4" fmla="*/ 761318 h 845909"/>
              <a:gd name="connsiteX5" fmla="*/ 2030184 w 2114775"/>
              <a:gd name="connsiteY5" fmla="*/ 845909 h 845909"/>
              <a:gd name="connsiteX6" fmla="*/ 84591 w 2114775"/>
              <a:gd name="connsiteY6" fmla="*/ 845909 h 845909"/>
              <a:gd name="connsiteX7" fmla="*/ 0 w 2114775"/>
              <a:gd name="connsiteY7" fmla="*/ 761318 h 845909"/>
              <a:gd name="connsiteX8" fmla="*/ 0 w 2114775"/>
              <a:gd name="connsiteY8" fmla="*/ 84591 h 84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4775" h="845909">
                <a:moveTo>
                  <a:pt x="0" y="84591"/>
                </a:moveTo>
                <a:cubicBezTo>
                  <a:pt x="0" y="37873"/>
                  <a:pt x="37873" y="0"/>
                  <a:pt x="84591" y="0"/>
                </a:cubicBezTo>
                <a:lnTo>
                  <a:pt x="2030184" y="0"/>
                </a:lnTo>
                <a:cubicBezTo>
                  <a:pt x="2076902" y="0"/>
                  <a:pt x="2114775" y="37873"/>
                  <a:pt x="2114775" y="84591"/>
                </a:cubicBezTo>
                <a:lnTo>
                  <a:pt x="2114775" y="761318"/>
                </a:lnTo>
                <a:cubicBezTo>
                  <a:pt x="2114775" y="808036"/>
                  <a:pt x="2076902" y="845909"/>
                  <a:pt x="2030184" y="845909"/>
                </a:cubicBezTo>
                <a:lnTo>
                  <a:pt x="84591" y="845909"/>
                </a:lnTo>
                <a:cubicBezTo>
                  <a:pt x="37873" y="845909"/>
                  <a:pt x="0" y="808036"/>
                  <a:pt x="0" y="761318"/>
                </a:cubicBezTo>
                <a:lnTo>
                  <a:pt x="0" y="8459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36" tIns="85736" rIns="85736" bIns="8573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Consolidated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Plan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57200" y="1040916"/>
            <a:ext cx="2114775" cy="1024192"/>
            <a:chOff x="457200" y="1040916"/>
            <a:chExt cx="2114775" cy="1024192"/>
          </a:xfrm>
        </p:grpSpPr>
        <p:sp>
          <p:nvSpPr>
            <p:cNvPr id="26" name="Freeform 25"/>
            <p:cNvSpPr/>
            <p:nvPr/>
          </p:nvSpPr>
          <p:spPr>
            <a:xfrm>
              <a:off x="1433507" y="1040916"/>
              <a:ext cx="91440" cy="1446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775" y="0"/>
                  </a:moveTo>
                  <a:lnTo>
                    <a:pt x="47775" y="115207"/>
                  </a:lnTo>
                  <a:lnTo>
                    <a:pt x="45720" y="115207"/>
                  </a:lnTo>
                  <a:lnTo>
                    <a:pt x="45720" y="14469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57200" y="1219199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Priority Needs (SP25):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Infrastructure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57200" y="2031516"/>
            <a:ext cx="2114775" cy="1100393"/>
            <a:chOff x="457200" y="2031516"/>
            <a:chExt cx="2114775" cy="1100393"/>
          </a:xfrm>
        </p:grpSpPr>
        <p:sp>
          <p:nvSpPr>
            <p:cNvPr id="25" name="Freeform 24"/>
            <p:cNvSpPr/>
            <p:nvPr/>
          </p:nvSpPr>
          <p:spPr>
            <a:xfrm>
              <a:off x="1433507" y="2031516"/>
              <a:ext cx="91440" cy="2208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2089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7200" y="2286000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Goals (SP45):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Infrastructure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</a:t>
              </a:r>
            </a:p>
          </p:txBody>
        </p:sp>
      </p:grpSp>
      <p:sp>
        <p:nvSpPr>
          <p:cNvPr id="34" name="Freeform 33"/>
          <p:cNvSpPr/>
          <p:nvPr/>
        </p:nvSpPr>
        <p:spPr>
          <a:xfrm>
            <a:off x="3637633" y="228600"/>
            <a:ext cx="2018656" cy="846534"/>
          </a:xfrm>
          <a:custGeom>
            <a:avLst/>
            <a:gdLst>
              <a:gd name="connsiteX0" fmla="*/ 0 w 2018656"/>
              <a:gd name="connsiteY0" fmla="*/ 84653 h 846534"/>
              <a:gd name="connsiteX1" fmla="*/ 84653 w 2018656"/>
              <a:gd name="connsiteY1" fmla="*/ 0 h 846534"/>
              <a:gd name="connsiteX2" fmla="*/ 1934003 w 2018656"/>
              <a:gd name="connsiteY2" fmla="*/ 0 h 846534"/>
              <a:gd name="connsiteX3" fmla="*/ 2018656 w 2018656"/>
              <a:gd name="connsiteY3" fmla="*/ 84653 h 846534"/>
              <a:gd name="connsiteX4" fmla="*/ 2018656 w 2018656"/>
              <a:gd name="connsiteY4" fmla="*/ 761881 h 846534"/>
              <a:gd name="connsiteX5" fmla="*/ 1934003 w 2018656"/>
              <a:gd name="connsiteY5" fmla="*/ 846534 h 846534"/>
              <a:gd name="connsiteX6" fmla="*/ 84653 w 2018656"/>
              <a:gd name="connsiteY6" fmla="*/ 846534 h 846534"/>
              <a:gd name="connsiteX7" fmla="*/ 0 w 2018656"/>
              <a:gd name="connsiteY7" fmla="*/ 761881 h 846534"/>
              <a:gd name="connsiteX8" fmla="*/ 0 w 2018656"/>
              <a:gd name="connsiteY8" fmla="*/ 84653 h 84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56" h="846534">
                <a:moveTo>
                  <a:pt x="0" y="84653"/>
                </a:moveTo>
                <a:cubicBezTo>
                  <a:pt x="0" y="37900"/>
                  <a:pt x="37900" y="0"/>
                  <a:pt x="84653" y="0"/>
                </a:cubicBezTo>
                <a:lnTo>
                  <a:pt x="1934003" y="0"/>
                </a:lnTo>
                <a:cubicBezTo>
                  <a:pt x="1980756" y="0"/>
                  <a:pt x="2018656" y="37900"/>
                  <a:pt x="2018656" y="84653"/>
                </a:cubicBezTo>
                <a:lnTo>
                  <a:pt x="2018656" y="761881"/>
                </a:lnTo>
                <a:cubicBezTo>
                  <a:pt x="2018656" y="808634"/>
                  <a:pt x="1980756" y="846534"/>
                  <a:pt x="1934003" y="846534"/>
                </a:cubicBezTo>
                <a:lnTo>
                  <a:pt x="84653" y="846534"/>
                </a:lnTo>
                <a:cubicBezTo>
                  <a:pt x="37900" y="846534"/>
                  <a:pt x="0" y="808634"/>
                  <a:pt x="0" y="761881"/>
                </a:cubicBezTo>
                <a:lnTo>
                  <a:pt x="0" y="8465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54" tIns="85754" rIns="85754" bIns="8575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Annual Action Plan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3505201" y="1041540"/>
            <a:ext cx="2114775" cy="2090368"/>
            <a:chOff x="3505201" y="1041540"/>
            <a:chExt cx="2114775" cy="2090368"/>
          </a:xfrm>
        </p:grpSpPr>
        <p:sp>
          <p:nvSpPr>
            <p:cNvPr id="24" name="Freeform 23"/>
            <p:cNvSpPr/>
            <p:nvPr/>
          </p:nvSpPr>
          <p:spPr>
            <a:xfrm>
              <a:off x="4481508" y="1041540"/>
              <a:ext cx="91440" cy="12108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0092" y="0"/>
                  </a:moveTo>
                  <a:lnTo>
                    <a:pt x="130092" y="1181382"/>
                  </a:lnTo>
                  <a:lnTo>
                    <a:pt x="45720" y="1181382"/>
                  </a:lnTo>
                  <a:lnTo>
                    <a:pt x="45720" y="12108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05201" y="2285999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Annual Goals/Objectives (AP20):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Infrastructure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399701" y="4035630"/>
            <a:ext cx="917168" cy="1113239"/>
            <a:chOff x="1399701" y="4035630"/>
            <a:chExt cx="917168" cy="1113239"/>
          </a:xfrm>
        </p:grpSpPr>
        <p:sp>
          <p:nvSpPr>
            <p:cNvPr id="22" name="Freeform 21"/>
            <p:cNvSpPr/>
            <p:nvPr/>
          </p:nvSpPr>
          <p:spPr>
            <a:xfrm>
              <a:off x="1743009" y="4035630"/>
              <a:ext cx="573860" cy="3223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73860" y="0"/>
                  </a:moveTo>
                  <a:lnTo>
                    <a:pt x="573860" y="292823"/>
                  </a:lnTo>
                  <a:lnTo>
                    <a:pt x="0" y="292823"/>
                  </a:lnTo>
                  <a:lnTo>
                    <a:pt x="0" y="3223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99701" y="4391530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1: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CDBG Owner Occupied Rehab Fund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906989" y="4035630"/>
            <a:ext cx="757339" cy="2164945"/>
            <a:chOff x="1906989" y="4035630"/>
            <a:chExt cx="757339" cy="2164945"/>
          </a:xfrm>
        </p:grpSpPr>
        <p:sp>
          <p:nvSpPr>
            <p:cNvPr id="21" name="Freeform 20"/>
            <p:cNvSpPr/>
            <p:nvPr/>
          </p:nvSpPr>
          <p:spPr>
            <a:xfrm>
              <a:off x="2204577" y="4035630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2292" y="0"/>
                  </a:moveTo>
                  <a:lnTo>
                    <a:pt x="112292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06989" y="5443236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2: HOME Homebuyer 123 Main Street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16870" y="4035630"/>
            <a:ext cx="979900" cy="1113239"/>
            <a:chOff x="2316870" y="4035630"/>
            <a:chExt cx="979900" cy="1113239"/>
          </a:xfrm>
        </p:grpSpPr>
        <p:sp>
          <p:nvSpPr>
            <p:cNvPr id="20" name="Freeform 19"/>
            <p:cNvSpPr/>
            <p:nvPr/>
          </p:nvSpPr>
          <p:spPr>
            <a:xfrm>
              <a:off x="2316870" y="4035630"/>
              <a:ext cx="565869" cy="3223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2823"/>
                  </a:lnTo>
                  <a:lnTo>
                    <a:pt x="565869" y="292823"/>
                  </a:lnTo>
                  <a:lnTo>
                    <a:pt x="565869" y="3223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9431" y="4391530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3: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 HOME Rental Rehab 1040 Oak St.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560110" y="4038272"/>
            <a:ext cx="788894" cy="2196498"/>
            <a:chOff x="3560110" y="4038272"/>
            <a:chExt cx="788894" cy="2196498"/>
          </a:xfrm>
        </p:grpSpPr>
        <p:sp>
          <p:nvSpPr>
            <p:cNvPr id="18" name="Freeform 17"/>
            <p:cNvSpPr/>
            <p:nvPr/>
          </p:nvSpPr>
          <p:spPr>
            <a:xfrm>
              <a:off x="3873476" y="4038272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0126" y="0"/>
                  </a:moveTo>
                  <a:lnTo>
                    <a:pt x="70126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60110" y="544587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4: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Low/Mod sidewalk replacement program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00202" y="3098316"/>
            <a:ext cx="2927025" cy="970907"/>
            <a:chOff x="1600202" y="3098316"/>
            <a:chExt cx="2927025" cy="970907"/>
          </a:xfrm>
        </p:grpSpPr>
        <p:sp>
          <p:nvSpPr>
            <p:cNvPr id="19" name="Freeform 18"/>
            <p:cNvSpPr/>
            <p:nvPr/>
          </p:nvSpPr>
          <p:spPr>
            <a:xfrm>
              <a:off x="3943603" y="3098316"/>
              <a:ext cx="583624" cy="3759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3624" y="0"/>
                  </a:moveTo>
                  <a:lnTo>
                    <a:pt x="583624" y="346450"/>
                  </a:lnTo>
                  <a:lnTo>
                    <a:pt x="0" y="346450"/>
                  </a:lnTo>
                  <a:lnTo>
                    <a:pt x="0" y="3759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16870" y="3098316"/>
              <a:ext cx="2210357" cy="3732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10357" y="0"/>
                  </a:moveTo>
                  <a:lnTo>
                    <a:pt x="2210357" y="343809"/>
                  </a:lnTo>
                  <a:lnTo>
                    <a:pt x="0" y="343809"/>
                  </a:lnTo>
                  <a:lnTo>
                    <a:pt x="0" y="3732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00202" y="3505201"/>
              <a:ext cx="1504059" cy="564022"/>
            </a:xfrm>
            <a:custGeom>
              <a:avLst/>
              <a:gdLst>
                <a:gd name="connsiteX0" fmla="*/ 0 w 1504059"/>
                <a:gd name="connsiteY0" fmla="*/ 56402 h 564022"/>
                <a:gd name="connsiteX1" fmla="*/ 56402 w 1504059"/>
                <a:gd name="connsiteY1" fmla="*/ 0 h 564022"/>
                <a:gd name="connsiteX2" fmla="*/ 1447657 w 1504059"/>
                <a:gd name="connsiteY2" fmla="*/ 0 h 564022"/>
                <a:gd name="connsiteX3" fmla="*/ 1504059 w 1504059"/>
                <a:gd name="connsiteY3" fmla="*/ 56402 h 564022"/>
                <a:gd name="connsiteX4" fmla="*/ 1504059 w 1504059"/>
                <a:gd name="connsiteY4" fmla="*/ 507620 h 564022"/>
                <a:gd name="connsiteX5" fmla="*/ 1447657 w 1504059"/>
                <a:gd name="connsiteY5" fmla="*/ 564022 h 564022"/>
                <a:gd name="connsiteX6" fmla="*/ 56402 w 1504059"/>
                <a:gd name="connsiteY6" fmla="*/ 564022 h 564022"/>
                <a:gd name="connsiteX7" fmla="*/ 0 w 1504059"/>
                <a:gd name="connsiteY7" fmla="*/ 507620 h 564022"/>
                <a:gd name="connsiteX8" fmla="*/ 0 w 1504059"/>
                <a:gd name="connsiteY8" fmla="*/ 56402 h 5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059" h="564022">
                  <a:moveTo>
                    <a:pt x="0" y="56402"/>
                  </a:moveTo>
                  <a:cubicBezTo>
                    <a:pt x="0" y="25252"/>
                    <a:pt x="25252" y="0"/>
                    <a:pt x="56402" y="0"/>
                  </a:cubicBezTo>
                  <a:lnTo>
                    <a:pt x="1447657" y="0"/>
                  </a:lnTo>
                  <a:cubicBezTo>
                    <a:pt x="1478807" y="0"/>
                    <a:pt x="1504059" y="25252"/>
                    <a:pt x="1504059" y="56402"/>
                  </a:cubicBezTo>
                  <a:lnTo>
                    <a:pt x="1504059" y="507620"/>
                  </a:lnTo>
                  <a:cubicBezTo>
                    <a:pt x="1504059" y="538770"/>
                    <a:pt x="1478807" y="564022"/>
                    <a:pt x="1447657" y="564022"/>
                  </a:cubicBezTo>
                  <a:lnTo>
                    <a:pt x="56402" y="564022"/>
                  </a:lnTo>
                  <a:cubicBezTo>
                    <a:pt x="25252" y="564022"/>
                    <a:pt x="0" y="538770"/>
                    <a:pt x="0" y="507620"/>
                  </a:cubicBezTo>
                  <a:lnTo>
                    <a:pt x="0" y="564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620" tIns="54620" rIns="54620" bIns="5462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Project 1: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(AP35)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3226935" y="3507842"/>
            <a:ext cx="1504059" cy="564022"/>
          </a:xfrm>
          <a:custGeom>
            <a:avLst/>
            <a:gdLst>
              <a:gd name="connsiteX0" fmla="*/ 0 w 1504059"/>
              <a:gd name="connsiteY0" fmla="*/ 56402 h 564022"/>
              <a:gd name="connsiteX1" fmla="*/ 56402 w 1504059"/>
              <a:gd name="connsiteY1" fmla="*/ 0 h 564022"/>
              <a:gd name="connsiteX2" fmla="*/ 1447657 w 1504059"/>
              <a:gd name="connsiteY2" fmla="*/ 0 h 564022"/>
              <a:gd name="connsiteX3" fmla="*/ 1504059 w 1504059"/>
              <a:gd name="connsiteY3" fmla="*/ 56402 h 564022"/>
              <a:gd name="connsiteX4" fmla="*/ 1504059 w 1504059"/>
              <a:gd name="connsiteY4" fmla="*/ 507620 h 564022"/>
              <a:gd name="connsiteX5" fmla="*/ 1447657 w 1504059"/>
              <a:gd name="connsiteY5" fmla="*/ 564022 h 564022"/>
              <a:gd name="connsiteX6" fmla="*/ 56402 w 1504059"/>
              <a:gd name="connsiteY6" fmla="*/ 564022 h 564022"/>
              <a:gd name="connsiteX7" fmla="*/ 0 w 1504059"/>
              <a:gd name="connsiteY7" fmla="*/ 507620 h 564022"/>
              <a:gd name="connsiteX8" fmla="*/ 0 w 1504059"/>
              <a:gd name="connsiteY8" fmla="*/ 56402 h 56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059" h="564022">
                <a:moveTo>
                  <a:pt x="0" y="56402"/>
                </a:moveTo>
                <a:cubicBezTo>
                  <a:pt x="0" y="25252"/>
                  <a:pt x="25252" y="0"/>
                  <a:pt x="56402" y="0"/>
                </a:cubicBezTo>
                <a:lnTo>
                  <a:pt x="1447657" y="0"/>
                </a:lnTo>
                <a:cubicBezTo>
                  <a:pt x="1478807" y="0"/>
                  <a:pt x="1504059" y="25252"/>
                  <a:pt x="1504059" y="56402"/>
                </a:cubicBezTo>
                <a:lnTo>
                  <a:pt x="1504059" y="507620"/>
                </a:lnTo>
                <a:cubicBezTo>
                  <a:pt x="1504059" y="538770"/>
                  <a:pt x="1478807" y="564022"/>
                  <a:pt x="1447657" y="564022"/>
                </a:cubicBezTo>
                <a:lnTo>
                  <a:pt x="56402" y="564022"/>
                </a:lnTo>
                <a:cubicBezTo>
                  <a:pt x="25252" y="564022"/>
                  <a:pt x="0" y="538770"/>
                  <a:pt x="0" y="507620"/>
                </a:cubicBezTo>
                <a:lnTo>
                  <a:pt x="0" y="5640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620" tIns="54620" rIns="54620" bIns="5462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Project 2: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Infrastructure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(AP35)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4527228" y="3098316"/>
            <a:ext cx="1853631" cy="970907"/>
            <a:chOff x="4527228" y="3098316"/>
            <a:chExt cx="1853631" cy="970907"/>
          </a:xfrm>
        </p:grpSpPr>
        <p:sp>
          <p:nvSpPr>
            <p:cNvPr id="17" name="Freeform 16"/>
            <p:cNvSpPr/>
            <p:nvPr/>
          </p:nvSpPr>
          <p:spPr>
            <a:xfrm>
              <a:off x="4527228" y="3098316"/>
              <a:ext cx="1066240" cy="3732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43809"/>
                  </a:lnTo>
                  <a:lnTo>
                    <a:pt x="1066240" y="343809"/>
                  </a:lnTo>
                  <a:lnTo>
                    <a:pt x="1066240" y="3732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876800" y="3505201"/>
              <a:ext cx="1504059" cy="564022"/>
            </a:xfrm>
            <a:custGeom>
              <a:avLst/>
              <a:gdLst>
                <a:gd name="connsiteX0" fmla="*/ 0 w 1504059"/>
                <a:gd name="connsiteY0" fmla="*/ 56402 h 564022"/>
                <a:gd name="connsiteX1" fmla="*/ 56402 w 1504059"/>
                <a:gd name="connsiteY1" fmla="*/ 0 h 564022"/>
                <a:gd name="connsiteX2" fmla="*/ 1447657 w 1504059"/>
                <a:gd name="connsiteY2" fmla="*/ 0 h 564022"/>
                <a:gd name="connsiteX3" fmla="*/ 1504059 w 1504059"/>
                <a:gd name="connsiteY3" fmla="*/ 56402 h 564022"/>
                <a:gd name="connsiteX4" fmla="*/ 1504059 w 1504059"/>
                <a:gd name="connsiteY4" fmla="*/ 507620 h 564022"/>
                <a:gd name="connsiteX5" fmla="*/ 1447657 w 1504059"/>
                <a:gd name="connsiteY5" fmla="*/ 564022 h 564022"/>
                <a:gd name="connsiteX6" fmla="*/ 56402 w 1504059"/>
                <a:gd name="connsiteY6" fmla="*/ 564022 h 564022"/>
                <a:gd name="connsiteX7" fmla="*/ 0 w 1504059"/>
                <a:gd name="connsiteY7" fmla="*/ 507620 h 564022"/>
                <a:gd name="connsiteX8" fmla="*/ 0 w 1504059"/>
                <a:gd name="connsiteY8" fmla="*/ 56402 h 5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059" h="564022">
                  <a:moveTo>
                    <a:pt x="0" y="56402"/>
                  </a:moveTo>
                  <a:cubicBezTo>
                    <a:pt x="0" y="25252"/>
                    <a:pt x="25252" y="0"/>
                    <a:pt x="56402" y="0"/>
                  </a:cubicBezTo>
                  <a:lnTo>
                    <a:pt x="1447657" y="0"/>
                  </a:lnTo>
                  <a:cubicBezTo>
                    <a:pt x="1478807" y="0"/>
                    <a:pt x="1504059" y="25252"/>
                    <a:pt x="1504059" y="56402"/>
                  </a:cubicBezTo>
                  <a:lnTo>
                    <a:pt x="1504059" y="507620"/>
                  </a:lnTo>
                  <a:cubicBezTo>
                    <a:pt x="1504059" y="538770"/>
                    <a:pt x="1478807" y="564022"/>
                    <a:pt x="1447657" y="564022"/>
                  </a:cubicBezTo>
                  <a:lnTo>
                    <a:pt x="56402" y="564022"/>
                  </a:lnTo>
                  <a:cubicBezTo>
                    <a:pt x="25252" y="564022"/>
                    <a:pt x="0" y="538770"/>
                    <a:pt x="0" y="507620"/>
                  </a:cubicBezTo>
                  <a:lnTo>
                    <a:pt x="0" y="564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620" tIns="54620" rIns="54620" bIns="5462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Project 3: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Services/LMC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(AP35)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15954" y="4035630"/>
            <a:ext cx="977514" cy="1111200"/>
            <a:chOff x="4615954" y="4035630"/>
            <a:chExt cx="977514" cy="1111200"/>
          </a:xfrm>
        </p:grpSpPr>
        <p:sp>
          <p:nvSpPr>
            <p:cNvPr id="16" name="Freeform 15"/>
            <p:cNvSpPr/>
            <p:nvPr/>
          </p:nvSpPr>
          <p:spPr>
            <a:xfrm>
              <a:off x="4975040" y="4035630"/>
              <a:ext cx="618428" cy="28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18428" y="0"/>
                  </a:moveTo>
                  <a:lnTo>
                    <a:pt x="618428" y="259230"/>
                  </a:lnTo>
                  <a:lnTo>
                    <a:pt x="0" y="259230"/>
                  </a:lnTo>
                  <a:lnTo>
                    <a:pt x="0" y="28871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615954" y="435793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5: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After School Program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165446" y="4035630"/>
            <a:ext cx="788894" cy="2196499"/>
            <a:chOff x="5165446" y="4035630"/>
            <a:chExt cx="788894" cy="2196499"/>
          </a:xfrm>
        </p:grpSpPr>
        <p:sp>
          <p:nvSpPr>
            <p:cNvPr id="15" name="Freeform 14"/>
            <p:cNvSpPr/>
            <p:nvPr/>
          </p:nvSpPr>
          <p:spPr>
            <a:xfrm>
              <a:off x="5478811" y="4035630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657" y="0"/>
                  </a:moveTo>
                  <a:lnTo>
                    <a:pt x="114657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165446" y="5443236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6: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Senior Program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593468" y="4035630"/>
            <a:ext cx="981041" cy="1111200"/>
            <a:chOff x="5593468" y="4035630"/>
            <a:chExt cx="981041" cy="1111200"/>
          </a:xfrm>
        </p:grpSpPr>
        <p:sp>
          <p:nvSpPr>
            <p:cNvPr id="14" name="Freeform 13"/>
            <p:cNvSpPr/>
            <p:nvPr/>
          </p:nvSpPr>
          <p:spPr>
            <a:xfrm>
              <a:off x="5593468" y="4035630"/>
              <a:ext cx="551232" cy="28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9230"/>
                  </a:lnTo>
                  <a:lnTo>
                    <a:pt x="551232" y="259230"/>
                  </a:lnTo>
                  <a:lnTo>
                    <a:pt x="551232" y="28871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85615" y="435793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7: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Food Pantry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6591943" y="228600"/>
            <a:ext cx="2018656" cy="846534"/>
          </a:xfrm>
          <a:custGeom>
            <a:avLst/>
            <a:gdLst>
              <a:gd name="connsiteX0" fmla="*/ 0 w 2018656"/>
              <a:gd name="connsiteY0" fmla="*/ 84653 h 846534"/>
              <a:gd name="connsiteX1" fmla="*/ 84653 w 2018656"/>
              <a:gd name="connsiteY1" fmla="*/ 0 h 846534"/>
              <a:gd name="connsiteX2" fmla="*/ 1934003 w 2018656"/>
              <a:gd name="connsiteY2" fmla="*/ 0 h 846534"/>
              <a:gd name="connsiteX3" fmla="*/ 2018656 w 2018656"/>
              <a:gd name="connsiteY3" fmla="*/ 84653 h 846534"/>
              <a:gd name="connsiteX4" fmla="*/ 2018656 w 2018656"/>
              <a:gd name="connsiteY4" fmla="*/ 761881 h 846534"/>
              <a:gd name="connsiteX5" fmla="*/ 1934003 w 2018656"/>
              <a:gd name="connsiteY5" fmla="*/ 846534 h 846534"/>
              <a:gd name="connsiteX6" fmla="*/ 84653 w 2018656"/>
              <a:gd name="connsiteY6" fmla="*/ 846534 h 846534"/>
              <a:gd name="connsiteX7" fmla="*/ 0 w 2018656"/>
              <a:gd name="connsiteY7" fmla="*/ 761881 h 846534"/>
              <a:gd name="connsiteX8" fmla="*/ 0 w 2018656"/>
              <a:gd name="connsiteY8" fmla="*/ 84653 h 84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56" h="846534">
                <a:moveTo>
                  <a:pt x="0" y="84653"/>
                </a:moveTo>
                <a:cubicBezTo>
                  <a:pt x="0" y="37900"/>
                  <a:pt x="37900" y="0"/>
                  <a:pt x="84653" y="0"/>
                </a:cubicBezTo>
                <a:lnTo>
                  <a:pt x="1934003" y="0"/>
                </a:lnTo>
                <a:cubicBezTo>
                  <a:pt x="1980756" y="0"/>
                  <a:pt x="2018656" y="37900"/>
                  <a:pt x="2018656" y="84653"/>
                </a:cubicBezTo>
                <a:lnTo>
                  <a:pt x="2018656" y="761881"/>
                </a:lnTo>
                <a:cubicBezTo>
                  <a:pt x="2018656" y="808634"/>
                  <a:pt x="1980756" y="846534"/>
                  <a:pt x="1934003" y="846534"/>
                </a:cubicBezTo>
                <a:lnTo>
                  <a:pt x="84653" y="846534"/>
                </a:lnTo>
                <a:cubicBezTo>
                  <a:pt x="37900" y="846534"/>
                  <a:pt x="0" y="808634"/>
                  <a:pt x="0" y="761881"/>
                </a:cubicBezTo>
                <a:lnTo>
                  <a:pt x="0" y="8465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54" tIns="85754" rIns="85754" bIns="8575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CAPER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952453" y="1041540"/>
            <a:ext cx="1494607" cy="4115174"/>
            <a:chOff x="6952453" y="1041540"/>
            <a:chExt cx="1494607" cy="4115174"/>
          </a:xfrm>
        </p:grpSpPr>
        <p:sp>
          <p:nvSpPr>
            <p:cNvPr id="13" name="Freeform 12"/>
            <p:cNvSpPr/>
            <p:nvPr/>
          </p:nvSpPr>
          <p:spPr>
            <a:xfrm>
              <a:off x="7565909" y="1041540"/>
              <a:ext cx="98485" cy="32854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55961"/>
                  </a:lnTo>
                  <a:lnTo>
                    <a:pt x="98485" y="3255961"/>
                  </a:lnTo>
                  <a:lnTo>
                    <a:pt x="98485" y="328544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952453" y="4360578"/>
              <a:ext cx="1494607" cy="796136"/>
            </a:xfrm>
            <a:custGeom>
              <a:avLst/>
              <a:gdLst>
                <a:gd name="connsiteX0" fmla="*/ 0 w 1494607"/>
                <a:gd name="connsiteY0" fmla="*/ 79614 h 796136"/>
                <a:gd name="connsiteX1" fmla="*/ 79614 w 1494607"/>
                <a:gd name="connsiteY1" fmla="*/ 0 h 796136"/>
                <a:gd name="connsiteX2" fmla="*/ 1414993 w 1494607"/>
                <a:gd name="connsiteY2" fmla="*/ 0 h 796136"/>
                <a:gd name="connsiteX3" fmla="*/ 1494607 w 1494607"/>
                <a:gd name="connsiteY3" fmla="*/ 79614 h 796136"/>
                <a:gd name="connsiteX4" fmla="*/ 1494607 w 1494607"/>
                <a:gd name="connsiteY4" fmla="*/ 716522 h 796136"/>
                <a:gd name="connsiteX5" fmla="*/ 1414993 w 1494607"/>
                <a:gd name="connsiteY5" fmla="*/ 796136 h 796136"/>
                <a:gd name="connsiteX6" fmla="*/ 79614 w 1494607"/>
                <a:gd name="connsiteY6" fmla="*/ 796136 h 796136"/>
                <a:gd name="connsiteX7" fmla="*/ 0 w 1494607"/>
                <a:gd name="connsiteY7" fmla="*/ 716522 h 796136"/>
                <a:gd name="connsiteX8" fmla="*/ 0 w 1494607"/>
                <a:gd name="connsiteY8" fmla="*/ 79614 h 79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607" h="796136">
                  <a:moveTo>
                    <a:pt x="0" y="79614"/>
                  </a:moveTo>
                  <a:cubicBezTo>
                    <a:pt x="0" y="35644"/>
                    <a:pt x="35644" y="0"/>
                    <a:pt x="79614" y="0"/>
                  </a:cubicBezTo>
                  <a:lnTo>
                    <a:pt x="1414993" y="0"/>
                  </a:lnTo>
                  <a:cubicBezTo>
                    <a:pt x="1458963" y="0"/>
                    <a:pt x="1494607" y="35644"/>
                    <a:pt x="1494607" y="79614"/>
                  </a:cubicBezTo>
                  <a:lnTo>
                    <a:pt x="1494607" y="716522"/>
                  </a:lnTo>
                  <a:cubicBezTo>
                    <a:pt x="1494607" y="760492"/>
                    <a:pt x="1458963" y="796136"/>
                    <a:pt x="1414993" y="796136"/>
                  </a:cubicBezTo>
                  <a:lnTo>
                    <a:pt x="79614" y="796136"/>
                  </a:lnTo>
                  <a:cubicBezTo>
                    <a:pt x="35644" y="796136"/>
                    <a:pt x="0" y="760492"/>
                    <a:pt x="0" y="716522"/>
                  </a:cubicBezTo>
                  <a:lnTo>
                    <a:pt x="0" y="7961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418" tIns="61418" rIns="61418" bIns="6141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Goals/Outcomes (CR05):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Infrastructure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2590800" y="2743200"/>
            <a:ext cx="914400" cy="0"/>
          </a:xfrm>
          <a:prstGeom prst="straightConnector1">
            <a:avLst/>
          </a:prstGeom>
          <a:ln w="25400" cmpd="sng">
            <a:solidFill>
              <a:srgbClr val="3D6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53200" y="4724400"/>
            <a:ext cx="381000" cy="0"/>
          </a:xfrm>
          <a:prstGeom prst="straightConnector1">
            <a:avLst/>
          </a:prstGeom>
          <a:ln w="25400" cmpd="sng">
            <a:solidFill>
              <a:srgbClr val="3D6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3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CAPER is the least “work”,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IDIS, most of the data for the CAPER is automatically pulled from individual activities and sorted by the projects, goals, and needs in the plans.</a:t>
            </a:r>
          </a:p>
          <a:p>
            <a:endParaRPr lang="en-US" dirty="0"/>
          </a:p>
          <a:p>
            <a:r>
              <a:rPr lang="en-US" dirty="0"/>
              <a:t>Most of the information contained in the CAPER is from the ConPlan, Annual Action Plan, and IDIS.</a:t>
            </a:r>
          </a:p>
          <a:p>
            <a:endParaRPr lang="en-US" dirty="0"/>
          </a:p>
          <a:p>
            <a:r>
              <a:rPr lang="en-US" dirty="0"/>
              <a:t>How you set up the ConPlan and Annual Action Plan determines how the data will be reflected in the CAPER</a:t>
            </a:r>
          </a:p>
        </p:txBody>
      </p:sp>
    </p:spTree>
    <p:extLst>
      <p:ext uri="{BB962C8B-B14F-4D97-AF65-F5344CB8AC3E}">
        <p14:creationId xmlns:p14="http://schemas.microsoft.com/office/powerpoint/2010/main" val="363456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CAPER contains the LEAST information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69177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75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for CAPER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 Plan</a:t>
            </a:r>
          </a:p>
          <a:p>
            <a:pPr lvl="1"/>
            <a:r>
              <a:rPr lang="en-US" dirty="0"/>
              <a:t>Priority Needs are distinct from each other and have logical subjects (Housing, ED, Public Services)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Goals tie to only one need each and contain only items related to that need (Under Housing, Rehab and Rental Production)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Projects tie to only one goal each and account for all the activities you intend to do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Goal Outcome Indicators for Goals/Projects match each other and are correct for the Matrix Codes you intend to use in IDIS</a:t>
            </a:r>
          </a:p>
        </p:txBody>
      </p:sp>
    </p:spTree>
    <p:extLst>
      <p:ext uri="{BB962C8B-B14F-4D97-AF65-F5344CB8AC3E}">
        <p14:creationId xmlns:p14="http://schemas.microsoft.com/office/powerpoint/2010/main" val="157792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for CAPER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Action Plan</a:t>
            </a:r>
          </a:p>
          <a:p>
            <a:pPr lvl="1"/>
            <a:r>
              <a:rPr lang="en-US" dirty="0"/>
              <a:t>Goals match those in the ConPlan (unless new public input demands new ones)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Projects tie to only one goal each, match the ones in the ConPlan and account for all the activities you intend to do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$$ amounts per goal/project equal actual grant/PI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Goal Outcome Indicators for Goals/Projects match the ones in the ConPlan</a:t>
            </a:r>
          </a:p>
        </p:txBody>
      </p:sp>
    </p:spTree>
    <p:extLst>
      <p:ext uri="{BB962C8B-B14F-4D97-AF65-F5344CB8AC3E}">
        <p14:creationId xmlns:p14="http://schemas.microsoft.com/office/powerpoint/2010/main" val="327623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for CAPER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IDIS</a:t>
            </a:r>
          </a:p>
          <a:p>
            <a:pPr lvl="1"/>
            <a:r>
              <a:rPr lang="en-US" dirty="0"/>
              <a:t>Projects match the ones in the ConPlan/Annual Action Plan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Activities are set up under the correct Project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$$ amount in the projects matches what is in your approved Annual Action Plan (and/or amendments)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Matrix Codes for Activities match the Goal Outcome Indicators for the correct Goal/Project from the ConPlan/Annual Action Plan</a:t>
            </a:r>
          </a:p>
        </p:txBody>
      </p:sp>
    </p:spTree>
    <p:extLst>
      <p:ext uri="{BB962C8B-B14F-4D97-AF65-F5344CB8AC3E}">
        <p14:creationId xmlns:p14="http://schemas.microsoft.com/office/powerpoint/2010/main" val="77270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4191000"/>
            <a:ext cx="8458200" cy="2514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459256" y="228600"/>
            <a:ext cx="2114775" cy="845909"/>
          </a:xfrm>
          <a:custGeom>
            <a:avLst/>
            <a:gdLst>
              <a:gd name="connsiteX0" fmla="*/ 0 w 2114775"/>
              <a:gd name="connsiteY0" fmla="*/ 84591 h 845909"/>
              <a:gd name="connsiteX1" fmla="*/ 84591 w 2114775"/>
              <a:gd name="connsiteY1" fmla="*/ 0 h 845909"/>
              <a:gd name="connsiteX2" fmla="*/ 2030184 w 2114775"/>
              <a:gd name="connsiteY2" fmla="*/ 0 h 845909"/>
              <a:gd name="connsiteX3" fmla="*/ 2114775 w 2114775"/>
              <a:gd name="connsiteY3" fmla="*/ 84591 h 845909"/>
              <a:gd name="connsiteX4" fmla="*/ 2114775 w 2114775"/>
              <a:gd name="connsiteY4" fmla="*/ 761318 h 845909"/>
              <a:gd name="connsiteX5" fmla="*/ 2030184 w 2114775"/>
              <a:gd name="connsiteY5" fmla="*/ 845909 h 845909"/>
              <a:gd name="connsiteX6" fmla="*/ 84591 w 2114775"/>
              <a:gd name="connsiteY6" fmla="*/ 845909 h 845909"/>
              <a:gd name="connsiteX7" fmla="*/ 0 w 2114775"/>
              <a:gd name="connsiteY7" fmla="*/ 761318 h 845909"/>
              <a:gd name="connsiteX8" fmla="*/ 0 w 2114775"/>
              <a:gd name="connsiteY8" fmla="*/ 84591 h 84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4775" h="845909">
                <a:moveTo>
                  <a:pt x="0" y="84591"/>
                </a:moveTo>
                <a:cubicBezTo>
                  <a:pt x="0" y="37873"/>
                  <a:pt x="37873" y="0"/>
                  <a:pt x="84591" y="0"/>
                </a:cubicBezTo>
                <a:lnTo>
                  <a:pt x="2030184" y="0"/>
                </a:lnTo>
                <a:cubicBezTo>
                  <a:pt x="2076902" y="0"/>
                  <a:pt x="2114775" y="37873"/>
                  <a:pt x="2114775" y="84591"/>
                </a:cubicBezTo>
                <a:lnTo>
                  <a:pt x="2114775" y="761318"/>
                </a:lnTo>
                <a:cubicBezTo>
                  <a:pt x="2114775" y="808036"/>
                  <a:pt x="2076902" y="845909"/>
                  <a:pt x="2030184" y="845909"/>
                </a:cubicBezTo>
                <a:lnTo>
                  <a:pt x="84591" y="845909"/>
                </a:lnTo>
                <a:cubicBezTo>
                  <a:pt x="37873" y="845909"/>
                  <a:pt x="0" y="808036"/>
                  <a:pt x="0" y="761318"/>
                </a:cubicBezTo>
                <a:lnTo>
                  <a:pt x="0" y="8459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36" tIns="85736" rIns="85736" bIns="8573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Consolidated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Plan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57200" y="1040916"/>
            <a:ext cx="2114775" cy="1024192"/>
            <a:chOff x="457200" y="1040916"/>
            <a:chExt cx="2114775" cy="1024192"/>
          </a:xfrm>
        </p:grpSpPr>
        <p:sp>
          <p:nvSpPr>
            <p:cNvPr id="26" name="Freeform 25"/>
            <p:cNvSpPr/>
            <p:nvPr/>
          </p:nvSpPr>
          <p:spPr>
            <a:xfrm>
              <a:off x="1433507" y="1040916"/>
              <a:ext cx="91440" cy="1446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775" y="0"/>
                  </a:moveTo>
                  <a:lnTo>
                    <a:pt x="47775" y="115207"/>
                  </a:lnTo>
                  <a:lnTo>
                    <a:pt x="45720" y="115207"/>
                  </a:lnTo>
                  <a:lnTo>
                    <a:pt x="45720" y="14469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57200" y="1219199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Priority Needs (SP25):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Infrastructure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57200" y="2031516"/>
            <a:ext cx="2114775" cy="1100393"/>
            <a:chOff x="457200" y="2031516"/>
            <a:chExt cx="2114775" cy="1100393"/>
          </a:xfrm>
        </p:grpSpPr>
        <p:sp>
          <p:nvSpPr>
            <p:cNvPr id="25" name="Freeform 24"/>
            <p:cNvSpPr/>
            <p:nvPr/>
          </p:nvSpPr>
          <p:spPr>
            <a:xfrm>
              <a:off x="1433507" y="2031516"/>
              <a:ext cx="91440" cy="2208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2089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7200" y="2286000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Goals (SP45):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Infrastructure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</a:t>
              </a:r>
            </a:p>
          </p:txBody>
        </p:sp>
      </p:grpSp>
      <p:sp>
        <p:nvSpPr>
          <p:cNvPr id="34" name="Freeform 33"/>
          <p:cNvSpPr/>
          <p:nvPr/>
        </p:nvSpPr>
        <p:spPr>
          <a:xfrm>
            <a:off x="3637633" y="228600"/>
            <a:ext cx="2018656" cy="846534"/>
          </a:xfrm>
          <a:custGeom>
            <a:avLst/>
            <a:gdLst>
              <a:gd name="connsiteX0" fmla="*/ 0 w 2018656"/>
              <a:gd name="connsiteY0" fmla="*/ 84653 h 846534"/>
              <a:gd name="connsiteX1" fmla="*/ 84653 w 2018656"/>
              <a:gd name="connsiteY1" fmla="*/ 0 h 846534"/>
              <a:gd name="connsiteX2" fmla="*/ 1934003 w 2018656"/>
              <a:gd name="connsiteY2" fmla="*/ 0 h 846534"/>
              <a:gd name="connsiteX3" fmla="*/ 2018656 w 2018656"/>
              <a:gd name="connsiteY3" fmla="*/ 84653 h 846534"/>
              <a:gd name="connsiteX4" fmla="*/ 2018656 w 2018656"/>
              <a:gd name="connsiteY4" fmla="*/ 761881 h 846534"/>
              <a:gd name="connsiteX5" fmla="*/ 1934003 w 2018656"/>
              <a:gd name="connsiteY5" fmla="*/ 846534 h 846534"/>
              <a:gd name="connsiteX6" fmla="*/ 84653 w 2018656"/>
              <a:gd name="connsiteY6" fmla="*/ 846534 h 846534"/>
              <a:gd name="connsiteX7" fmla="*/ 0 w 2018656"/>
              <a:gd name="connsiteY7" fmla="*/ 761881 h 846534"/>
              <a:gd name="connsiteX8" fmla="*/ 0 w 2018656"/>
              <a:gd name="connsiteY8" fmla="*/ 84653 h 84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56" h="846534">
                <a:moveTo>
                  <a:pt x="0" y="84653"/>
                </a:moveTo>
                <a:cubicBezTo>
                  <a:pt x="0" y="37900"/>
                  <a:pt x="37900" y="0"/>
                  <a:pt x="84653" y="0"/>
                </a:cubicBezTo>
                <a:lnTo>
                  <a:pt x="1934003" y="0"/>
                </a:lnTo>
                <a:cubicBezTo>
                  <a:pt x="1980756" y="0"/>
                  <a:pt x="2018656" y="37900"/>
                  <a:pt x="2018656" y="84653"/>
                </a:cubicBezTo>
                <a:lnTo>
                  <a:pt x="2018656" y="761881"/>
                </a:lnTo>
                <a:cubicBezTo>
                  <a:pt x="2018656" y="808634"/>
                  <a:pt x="1980756" y="846534"/>
                  <a:pt x="1934003" y="846534"/>
                </a:cubicBezTo>
                <a:lnTo>
                  <a:pt x="84653" y="846534"/>
                </a:lnTo>
                <a:cubicBezTo>
                  <a:pt x="37900" y="846534"/>
                  <a:pt x="0" y="808634"/>
                  <a:pt x="0" y="761881"/>
                </a:cubicBezTo>
                <a:lnTo>
                  <a:pt x="0" y="8465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54" tIns="85754" rIns="85754" bIns="8575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Annual Action Plan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3505201" y="1041540"/>
            <a:ext cx="2114775" cy="2090368"/>
            <a:chOff x="3505201" y="1041540"/>
            <a:chExt cx="2114775" cy="2090368"/>
          </a:xfrm>
        </p:grpSpPr>
        <p:sp>
          <p:nvSpPr>
            <p:cNvPr id="24" name="Freeform 23"/>
            <p:cNvSpPr/>
            <p:nvPr/>
          </p:nvSpPr>
          <p:spPr>
            <a:xfrm>
              <a:off x="4481508" y="1041540"/>
              <a:ext cx="91440" cy="12108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0092" y="0"/>
                  </a:moveTo>
                  <a:lnTo>
                    <a:pt x="130092" y="1181382"/>
                  </a:lnTo>
                  <a:lnTo>
                    <a:pt x="45720" y="1181382"/>
                  </a:lnTo>
                  <a:lnTo>
                    <a:pt x="45720" y="12108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05201" y="2285999"/>
              <a:ext cx="2114775" cy="845909"/>
            </a:xfrm>
            <a:custGeom>
              <a:avLst/>
              <a:gdLst>
                <a:gd name="connsiteX0" fmla="*/ 0 w 2114775"/>
                <a:gd name="connsiteY0" fmla="*/ 84591 h 845909"/>
                <a:gd name="connsiteX1" fmla="*/ 84591 w 2114775"/>
                <a:gd name="connsiteY1" fmla="*/ 0 h 845909"/>
                <a:gd name="connsiteX2" fmla="*/ 2030184 w 2114775"/>
                <a:gd name="connsiteY2" fmla="*/ 0 h 845909"/>
                <a:gd name="connsiteX3" fmla="*/ 2114775 w 2114775"/>
                <a:gd name="connsiteY3" fmla="*/ 84591 h 845909"/>
                <a:gd name="connsiteX4" fmla="*/ 2114775 w 2114775"/>
                <a:gd name="connsiteY4" fmla="*/ 761318 h 845909"/>
                <a:gd name="connsiteX5" fmla="*/ 2030184 w 2114775"/>
                <a:gd name="connsiteY5" fmla="*/ 845909 h 845909"/>
                <a:gd name="connsiteX6" fmla="*/ 84591 w 2114775"/>
                <a:gd name="connsiteY6" fmla="*/ 845909 h 845909"/>
                <a:gd name="connsiteX7" fmla="*/ 0 w 2114775"/>
                <a:gd name="connsiteY7" fmla="*/ 761318 h 845909"/>
                <a:gd name="connsiteX8" fmla="*/ 0 w 2114775"/>
                <a:gd name="connsiteY8" fmla="*/ 84591 h 8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75" h="845909">
                  <a:moveTo>
                    <a:pt x="0" y="84591"/>
                  </a:moveTo>
                  <a:cubicBezTo>
                    <a:pt x="0" y="37873"/>
                    <a:pt x="37873" y="0"/>
                    <a:pt x="84591" y="0"/>
                  </a:cubicBezTo>
                  <a:lnTo>
                    <a:pt x="2030184" y="0"/>
                  </a:lnTo>
                  <a:cubicBezTo>
                    <a:pt x="2076902" y="0"/>
                    <a:pt x="2114775" y="37873"/>
                    <a:pt x="2114775" y="84591"/>
                  </a:cubicBezTo>
                  <a:lnTo>
                    <a:pt x="2114775" y="761318"/>
                  </a:lnTo>
                  <a:cubicBezTo>
                    <a:pt x="2114775" y="808036"/>
                    <a:pt x="2076902" y="845909"/>
                    <a:pt x="2030184" y="845909"/>
                  </a:cubicBezTo>
                  <a:lnTo>
                    <a:pt x="84591" y="845909"/>
                  </a:lnTo>
                  <a:cubicBezTo>
                    <a:pt x="37873" y="845909"/>
                    <a:pt x="0" y="808036"/>
                    <a:pt x="0" y="761318"/>
                  </a:cubicBezTo>
                  <a:lnTo>
                    <a:pt x="0" y="8459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76" tIns="62876" rIns="62876" bIns="62876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Annual Goals/Objectives (AP20):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Infrastructure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399701" y="4035630"/>
            <a:ext cx="917168" cy="1113239"/>
            <a:chOff x="1399701" y="4035630"/>
            <a:chExt cx="917168" cy="1113239"/>
          </a:xfrm>
        </p:grpSpPr>
        <p:sp>
          <p:nvSpPr>
            <p:cNvPr id="22" name="Freeform 21"/>
            <p:cNvSpPr/>
            <p:nvPr/>
          </p:nvSpPr>
          <p:spPr>
            <a:xfrm>
              <a:off x="1743009" y="4035630"/>
              <a:ext cx="573860" cy="3223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73860" y="0"/>
                  </a:moveTo>
                  <a:lnTo>
                    <a:pt x="573860" y="292823"/>
                  </a:lnTo>
                  <a:lnTo>
                    <a:pt x="0" y="292823"/>
                  </a:lnTo>
                  <a:lnTo>
                    <a:pt x="0" y="3223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99701" y="4391530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1: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CDBG Owner Occupied Rehab Fund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906989" y="4035630"/>
            <a:ext cx="757339" cy="2164945"/>
            <a:chOff x="1906989" y="4035630"/>
            <a:chExt cx="757339" cy="2164945"/>
          </a:xfrm>
        </p:grpSpPr>
        <p:sp>
          <p:nvSpPr>
            <p:cNvPr id="21" name="Freeform 20"/>
            <p:cNvSpPr/>
            <p:nvPr/>
          </p:nvSpPr>
          <p:spPr>
            <a:xfrm>
              <a:off x="2204577" y="4035630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2292" y="0"/>
                  </a:moveTo>
                  <a:lnTo>
                    <a:pt x="112292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06989" y="5443236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2: HOME Homebuyer 123 Main Street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16870" y="4035630"/>
            <a:ext cx="979900" cy="1113239"/>
            <a:chOff x="2316870" y="4035630"/>
            <a:chExt cx="979900" cy="1113239"/>
          </a:xfrm>
        </p:grpSpPr>
        <p:sp>
          <p:nvSpPr>
            <p:cNvPr id="20" name="Freeform 19"/>
            <p:cNvSpPr/>
            <p:nvPr/>
          </p:nvSpPr>
          <p:spPr>
            <a:xfrm>
              <a:off x="2316870" y="4035630"/>
              <a:ext cx="565869" cy="3223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2823"/>
                  </a:lnTo>
                  <a:lnTo>
                    <a:pt x="565869" y="292823"/>
                  </a:lnTo>
                  <a:lnTo>
                    <a:pt x="565869" y="32230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9431" y="4391530"/>
              <a:ext cx="757339" cy="757339"/>
            </a:xfrm>
            <a:custGeom>
              <a:avLst/>
              <a:gdLst>
                <a:gd name="connsiteX0" fmla="*/ 0 w 757339"/>
                <a:gd name="connsiteY0" fmla="*/ 75734 h 757339"/>
                <a:gd name="connsiteX1" fmla="*/ 75734 w 757339"/>
                <a:gd name="connsiteY1" fmla="*/ 0 h 757339"/>
                <a:gd name="connsiteX2" fmla="*/ 681605 w 757339"/>
                <a:gd name="connsiteY2" fmla="*/ 0 h 757339"/>
                <a:gd name="connsiteX3" fmla="*/ 757339 w 757339"/>
                <a:gd name="connsiteY3" fmla="*/ 75734 h 757339"/>
                <a:gd name="connsiteX4" fmla="*/ 757339 w 757339"/>
                <a:gd name="connsiteY4" fmla="*/ 681605 h 757339"/>
                <a:gd name="connsiteX5" fmla="*/ 681605 w 757339"/>
                <a:gd name="connsiteY5" fmla="*/ 757339 h 757339"/>
                <a:gd name="connsiteX6" fmla="*/ 75734 w 757339"/>
                <a:gd name="connsiteY6" fmla="*/ 757339 h 757339"/>
                <a:gd name="connsiteX7" fmla="*/ 0 w 757339"/>
                <a:gd name="connsiteY7" fmla="*/ 681605 h 757339"/>
                <a:gd name="connsiteX8" fmla="*/ 0 w 757339"/>
                <a:gd name="connsiteY8" fmla="*/ 75734 h 75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339" h="757339">
                  <a:moveTo>
                    <a:pt x="0" y="75734"/>
                  </a:moveTo>
                  <a:cubicBezTo>
                    <a:pt x="0" y="33907"/>
                    <a:pt x="33907" y="0"/>
                    <a:pt x="75734" y="0"/>
                  </a:cubicBezTo>
                  <a:lnTo>
                    <a:pt x="681605" y="0"/>
                  </a:lnTo>
                  <a:cubicBezTo>
                    <a:pt x="723432" y="0"/>
                    <a:pt x="757339" y="33907"/>
                    <a:pt x="757339" y="75734"/>
                  </a:cubicBezTo>
                  <a:lnTo>
                    <a:pt x="757339" y="681605"/>
                  </a:lnTo>
                  <a:cubicBezTo>
                    <a:pt x="757339" y="723432"/>
                    <a:pt x="723432" y="757339"/>
                    <a:pt x="681605" y="757339"/>
                  </a:cubicBezTo>
                  <a:lnTo>
                    <a:pt x="75734" y="757339"/>
                  </a:lnTo>
                  <a:cubicBezTo>
                    <a:pt x="33907" y="757339"/>
                    <a:pt x="0" y="723432"/>
                    <a:pt x="0" y="681605"/>
                  </a:cubicBezTo>
                  <a:lnTo>
                    <a:pt x="0" y="7573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282" tIns="60282" rIns="60282" bIns="6028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3: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 HOME Rental Rehab 1040 Oak St.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560110" y="4038272"/>
            <a:ext cx="788894" cy="2196498"/>
            <a:chOff x="3560110" y="4038272"/>
            <a:chExt cx="788894" cy="2196498"/>
          </a:xfrm>
        </p:grpSpPr>
        <p:sp>
          <p:nvSpPr>
            <p:cNvPr id="18" name="Freeform 17"/>
            <p:cNvSpPr/>
            <p:nvPr/>
          </p:nvSpPr>
          <p:spPr>
            <a:xfrm>
              <a:off x="3873476" y="4038272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0126" y="0"/>
                  </a:moveTo>
                  <a:lnTo>
                    <a:pt x="70126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60110" y="544587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4: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Low/Mod sidewalk replacement program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00202" y="3098316"/>
            <a:ext cx="2927025" cy="970907"/>
            <a:chOff x="1600202" y="3098316"/>
            <a:chExt cx="2927025" cy="970907"/>
          </a:xfrm>
        </p:grpSpPr>
        <p:sp>
          <p:nvSpPr>
            <p:cNvPr id="19" name="Freeform 18"/>
            <p:cNvSpPr/>
            <p:nvPr/>
          </p:nvSpPr>
          <p:spPr>
            <a:xfrm>
              <a:off x="3943603" y="3098316"/>
              <a:ext cx="583624" cy="3759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3624" y="0"/>
                  </a:moveTo>
                  <a:lnTo>
                    <a:pt x="583624" y="346450"/>
                  </a:lnTo>
                  <a:lnTo>
                    <a:pt x="0" y="346450"/>
                  </a:lnTo>
                  <a:lnTo>
                    <a:pt x="0" y="3759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16870" y="3098316"/>
              <a:ext cx="2210357" cy="3732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10357" y="0"/>
                  </a:moveTo>
                  <a:lnTo>
                    <a:pt x="2210357" y="343809"/>
                  </a:lnTo>
                  <a:lnTo>
                    <a:pt x="0" y="343809"/>
                  </a:lnTo>
                  <a:lnTo>
                    <a:pt x="0" y="3732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00202" y="3505201"/>
              <a:ext cx="1504059" cy="564022"/>
            </a:xfrm>
            <a:custGeom>
              <a:avLst/>
              <a:gdLst>
                <a:gd name="connsiteX0" fmla="*/ 0 w 1504059"/>
                <a:gd name="connsiteY0" fmla="*/ 56402 h 564022"/>
                <a:gd name="connsiteX1" fmla="*/ 56402 w 1504059"/>
                <a:gd name="connsiteY1" fmla="*/ 0 h 564022"/>
                <a:gd name="connsiteX2" fmla="*/ 1447657 w 1504059"/>
                <a:gd name="connsiteY2" fmla="*/ 0 h 564022"/>
                <a:gd name="connsiteX3" fmla="*/ 1504059 w 1504059"/>
                <a:gd name="connsiteY3" fmla="*/ 56402 h 564022"/>
                <a:gd name="connsiteX4" fmla="*/ 1504059 w 1504059"/>
                <a:gd name="connsiteY4" fmla="*/ 507620 h 564022"/>
                <a:gd name="connsiteX5" fmla="*/ 1447657 w 1504059"/>
                <a:gd name="connsiteY5" fmla="*/ 564022 h 564022"/>
                <a:gd name="connsiteX6" fmla="*/ 56402 w 1504059"/>
                <a:gd name="connsiteY6" fmla="*/ 564022 h 564022"/>
                <a:gd name="connsiteX7" fmla="*/ 0 w 1504059"/>
                <a:gd name="connsiteY7" fmla="*/ 507620 h 564022"/>
                <a:gd name="connsiteX8" fmla="*/ 0 w 1504059"/>
                <a:gd name="connsiteY8" fmla="*/ 56402 h 5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059" h="564022">
                  <a:moveTo>
                    <a:pt x="0" y="56402"/>
                  </a:moveTo>
                  <a:cubicBezTo>
                    <a:pt x="0" y="25252"/>
                    <a:pt x="25252" y="0"/>
                    <a:pt x="56402" y="0"/>
                  </a:cubicBezTo>
                  <a:lnTo>
                    <a:pt x="1447657" y="0"/>
                  </a:lnTo>
                  <a:cubicBezTo>
                    <a:pt x="1478807" y="0"/>
                    <a:pt x="1504059" y="25252"/>
                    <a:pt x="1504059" y="56402"/>
                  </a:cubicBezTo>
                  <a:lnTo>
                    <a:pt x="1504059" y="507620"/>
                  </a:lnTo>
                  <a:cubicBezTo>
                    <a:pt x="1504059" y="538770"/>
                    <a:pt x="1478807" y="564022"/>
                    <a:pt x="1447657" y="564022"/>
                  </a:cubicBezTo>
                  <a:lnTo>
                    <a:pt x="56402" y="564022"/>
                  </a:lnTo>
                  <a:cubicBezTo>
                    <a:pt x="25252" y="564022"/>
                    <a:pt x="0" y="538770"/>
                    <a:pt x="0" y="507620"/>
                  </a:cubicBezTo>
                  <a:lnTo>
                    <a:pt x="0" y="564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620" tIns="54620" rIns="54620" bIns="5462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Project 1: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(AP35)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3226935" y="3507842"/>
            <a:ext cx="1504059" cy="564022"/>
          </a:xfrm>
          <a:custGeom>
            <a:avLst/>
            <a:gdLst>
              <a:gd name="connsiteX0" fmla="*/ 0 w 1504059"/>
              <a:gd name="connsiteY0" fmla="*/ 56402 h 564022"/>
              <a:gd name="connsiteX1" fmla="*/ 56402 w 1504059"/>
              <a:gd name="connsiteY1" fmla="*/ 0 h 564022"/>
              <a:gd name="connsiteX2" fmla="*/ 1447657 w 1504059"/>
              <a:gd name="connsiteY2" fmla="*/ 0 h 564022"/>
              <a:gd name="connsiteX3" fmla="*/ 1504059 w 1504059"/>
              <a:gd name="connsiteY3" fmla="*/ 56402 h 564022"/>
              <a:gd name="connsiteX4" fmla="*/ 1504059 w 1504059"/>
              <a:gd name="connsiteY4" fmla="*/ 507620 h 564022"/>
              <a:gd name="connsiteX5" fmla="*/ 1447657 w 1504059"/>
              <a:gd name="connsiteY5" fmla="*/ 564022 h 564022"/>
              <a:gd name="connsiteX6" fmla="*/ 56402 w 1504059"/>
              <a:gd name="connsiteY6" fmla="*/ 564022 h 564022"/>
              <a:gd name="connsiteX7" fmla="*/ 0 w 1504059"/>
              <a:gd name="connsiteY7" fmla="*/ 507620 h 564022"/>
              <a:gd name="connsiteX8" fmla="*/ 0 w 1504059"/>
              <a:gd name="connsiteY8" fmla="*/ 56402 h 56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059" h="564022">
                <a:moveTo>
                  <a:pt x="0" y="56402"/>
                </a:moveTo>
                <a:cubicBezTo>
                  <a:pt x="0" y="25252"/>
                  <a:pt x="25252" y="0"/>
                  <a:pt x="56402" y="0"/>
                </a:cubicBezTo>
                <a:lnTo>
                  <a:pt x="1447657" y="0"/>
                </a:lnTo>
                <a:cubicBezTo>
                  <a:pt x="1478807" y="0"/>
                  <a:pt x="1504059" y="25252"/>
                  <a:pt x="1504059" y="56402"/>
                </a:cubicBezTo>
                <a:lnTo>
                  <a:pt x="1504059" y="507620"/>
                </a:lnTo>
                <a:cubicBezTo>
                  <a:pt x="1504059" y="538770"/>
                  <a:pt x="1478807" y="564022"/>
                  <a:pt x="1447657" y="564022"/>
                </a:cubicBezTo>
                <a:lnTo>
                  <a:pt x="56402" y="564022"/>
                </a:lnTo>
                <a:cubicBezTo>
                  <a:pt x="25252" y="564022"/>
                  <a:pt x="0" y="538770"/>
                  <a:pt x="0" y="507620"/>
                </a:cubicBezTo>
                <a:lnTo>
                  <a:pt x="0" y="5640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620" tIns="54620" rIns="54620" bIns="5462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Project 2: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Infrastructure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(AP35)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4527228" y="3098316"/>
            <a:ext cx="1853631" cy="970907"/>
            <a:chOff x="4527228" y="3098316"/>
            <a:chExt cx="1853631" cy="970907"/>
          </a:xfrm>
        </p:grpSpPr>
        <p:sp>
          <p:nvSpPr>
            <p:cNvPr id="17" name="Freeform 16"/>
            <p:cNvSpPr/>
            <p:nvPr/>
          </p:nvSpPr>
          <p:spPr>
            <a:xfrm>
              <a:off x="4527228" y="3098316"/>
              <a:ext cx="1066240" cy="3732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43809"/>
                  </a:lnTo>
                  <a:lnTo>
                    <a:pt x="1066240" y="343809"/>
                  </a:lnTo>
                  <a:lnTo>
                    <a:pt x="1066240" y="3732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876800" y="3505201"/>
              <a:ext cx="1504059" cy="564022"/>
            </a:xfrm>
            <a:custGeom>
              <a:avLst/>
              <a:gdLst>
                <a:gd name="connsiteX0" fmla="*/ 0 w 1504059"/>
                <a:gd name="connsiteY0" fmla="*/ 56402 h 564022"/>
                <a:gd name="connsiteX1" fmla="*/ 56402 w 1504059"/>
                <a:gd name="connsiteY1" fmla="*/ 0 h 564022"/>
                <a:gd name="connsiteX2" fmla="*/ 1447657 w 1504059"/>
                <a:gd name="connsiteY2" fmla="*/ 0 h 564022"/>
                <a:gd name="connsiteX3" fmla="*/ 1504059 w 1504059"/>
                <a:gd name="connsiteY3" fmla="*/ 56402 h 564022"/>
                <a:gd name="connsiteX4" fmla="*/ 1504059 w 1504059"/>
                <a:gd name="connsiteY4" fmla="*/ 507620 h 564022"/>
                <a:gd name="connsiteX5" fmla="*/ 1447657 w 1504059"/>
                <a:gd name="connsiteY5" fmla="*/ 564022 h 564022"/>
                <a:gd name="connsiteX6" fmla="*/ 56402 w 1504059"/>
                <a:gd name="connsiteY6" fmla="*/ 564022 h 564022"/>
                <a:gd name="connsiteX7" fmla="*/ 0 w 1504059"/>
                <a:gd name="connsiteY7" fmla="*/ 507620 h 564022"/>
                <a:gd name="connsiteX8" fmla="*/ 0 w 1504059"/>
                <a:gd name="connsiteY8" fmla="*/ 56402 h 5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059" h="564022">
                  <a:moveTo>
                    <a:pt x="0" y="56402"/>
                  </a:moveTo>
                  <a:cubicBezTo>
                    <a:pt x="0" y="25252"/>
                    <a:pt x="25252" y="0"/>
                    <a:pt x="56402" y="0"/>
                  </a:cubicBezTo>
                  <a:lnTo>
                    <a:pt x="1447657" y="0"/>
                  </a:lnTo>
                  <a:cubicBezTo>
                    <a:pt x="1478807" y="0"/>
                    <a:pt x="1504059" y="25252"/>
                    <a:pt x="1504059" y="56402"/>
                  </a:cubicBezTo>
                  <a:lnTo>
                    <a:pt x="1504059" y="507620"/>
                  </a:lnTo>
                  <a:cubicBezTo>
                    <a:pt x="1504059" y="538770"/>
                    <a:pt x="1478807" y="564022"/>
                    <a:pt x="1447657" y="564022"/>
                  </a:cubicBezTo>
                  <a:lnTo>
                    <a:pt x="56402" y="564022"/>
                  </a:lnTo>
                  <a:cubicBezTo>
                    <a:pt x="25252" y="564022"/>
                    <a:pt x="0" y="538770"/>
                    <a:pt x="0" y="507620"/>
                  </a:cubicBezTo>
                  <a:lnTo>
                    <a:pt x="0" y="564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620" tIns="54620" rIns="54620" bIns="5462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Project 3: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Services/LMC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(AP35)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15954" y="4035630"/>
            <a:ext cx="977514" cy="1111200"/>
            <a:chOff x="4615954" y="4035630"/>
            <a:chExt cx="977514" cy="1111200"/>
          </a:xfrm>
        </p:grpSpPr>
        <p:sp>
          <p:nvSpPr>
            <p:cNvPr id="16" name="Freeform 15"/>
            <p:cNvSpPr/>
            <p:nvPr/>
          </p:nvSpPr>
          <p:spPr>
            <a:xfrm>
              <a:off x="4975040" y="4035630"/>
              <a:ext cx="618428" cy="28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18428" y="0"/>
                  </a:moveTo>
                  <a:lnTo>
                    <a:pt x="618428" y="259230"/>
                  </a:lnTo>
                  <a:lnTo>
                    <a:pt x="0" y="259230"/>
                  </a:lnTo>
                  <a:lnTo>
                    <a:pt x="0" y="28871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615954" y="435793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5: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After School Program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165446" y="4035630"/>
            <a:ext cx="788894" cy="2196499"/>
            <a:chOff x="5165446" y="4035630"/>
            <a:chExt cx="788894" cy="2196499"/>
          </a:xfrm>
        </p:grpSpPr>
        <p:sp>
          <p:nvSpPr>
            <p:cNvPr id="15" name="Freeform 14"/>
            <p:cNvSpPr/>
            <p:nvPr/>
          </p:nvSpPr>
          <p:spPr>
            <a:xfrm>
              <a:off x="5478811" y="4035630"/>
              <a:ext cx="91440" cy="1374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657" y="0"/>
                  </a:moveTo>
                  <a:lnTo>
                    <a:pt x="114657" y="1344529"/>
                  </a:lnTo>
                  <a:lnTo>
                    <a:pt x="45720" y="1344529"/>
                  </a:lnTo>
                  <a:lnTo>
                    <a:pt x="45720" y="1374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165446" y="5443236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6: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Senior Program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593468" y="4035630"/>
            <a:ext cx="981041" cy="1111200"/>
            <a:chOff x="5593468" y="4035630"/>
            <a:chExt cx="981041" cy="1111200"/>
          </a:xfrm>
        </p:grpSpPr>
        <p:sp>
          <p:nvSpPr>
            <p:cNvPr id="14" name="Freeform 13"/>
            <p:cNvSpPr/>
            <p:nvPr/>
          </p:nvSpPr>
          <p:spPr>
            <a:xfrm>
              <a:off x="5593468" y="4035630"/>
              <a:ext cx="551232" cy="28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9230"/>
                  </a:lnTo>
                  <a:lnTo>
                    <a:pt x="551232" y="259230"/>
                  </a:lnTo>
                  <a:lnTo>
                    <a:pt x="551232" y="28871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85615" y="4357937"/>
              <a:ext cx="788894" cy="788893"/>
            </a:xfrm>
            <a:custGeom>
              <a:avLst/>
              <a:gdLst>
                <a:gd name="connsiteX0" fmla="*/ 0 w 788894"/>
                <a:gd name="connsiteY0" fmla="*/ 78889 h 788893"/>
                <a:gd name="connsiteX1" fmla="*/ 78889 w 788894"/>
                <a:gd name="connsiteY1" fmla="*/ 0 h 788893"/>
                <a:gd name="connsiteX2" fmla="*/ 710005 w 788894"/>
                <a:gd name="connsiteY2" fmla="*/ 0 h 788893"/>
                <a:gd name="connsiteX3" fmla="*/ 788894 w 788894"/>
                <a:gd name="connsiteY3" fmla="*/ 78889 h 788893"/>
                <a:gd name="connsiteX4" fmla="*/ 788894 w 788894"/>
                <a:gd name="connsiteY4" fmla="*/ 710004 h 788893"/>
                <a:gd name="connsiteX5" fmla="*/ 710005 w 788894"/>
                <a:gd name="connsiteY5" fmla="*/ 788893 h 788893"/>
                <a:gd name="connsiteX6" fmla="*/ 78889 w 788894"/>
                <a:gd name="connsiteY6" fmla="*/ 788893 h 788893"/>
                <a:gd name="connsiteX7" fmla="*/ 0 w 788894"/>
                <a:gd name="connsiteY7" fmla="*/ 710004 h 788893"/>
                <a:gd name="connsiteX8" fmla="*/ 0 w 788894"/>
                <a:gd name="connsiteY8" fmla="*/ 78889 h 7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894" h="788893">
                  <a:moveTo>
                    <a:pt x="0" y="78889"/>
                  </a:moveTo>
                  <a:cubicBezTo>
                    <a:pt x="0" y="35320"/>
                    <a:pt x="35320" y="0"/>
                    <a:pt x="78889" y="0"/>
                  </a:cubicBezTo>
                  <a:lnTo>
                    <a:pt x="710005" y="0"/>
                  </a:lnTo>
                  <a:cubicBezTo>
                    <a:pt x="753574" y="0"/>
                    <a:pt x="788894" y="35320"/>
                    <a:pt x="788894" y="78889"/>
                  </a:cubicBezTo>
                  <a:lnTo>
                    <a:pt x="788894" y="710004"/>
                  </a:lnTo>
                  <a:cubicBezTo>
                    <a:pt x="788894" y="753573"/>
                    <a:pt x="753574" y="788893"/>
                    <a:pt x="710005" y="788893"/>
                  </a:cubicBezTo>
                  <a:lnTo>
                    <a:pt x="78889" y="788893"/>
                  </a:lnTo>
                  <a:cubicBezTo>
                    <a:pt x="35320" y="788893"/>
                    <a:pt x="0" y="753573"/>
                    <a:pt x="0" y="710004"/>
                  </a:cubicBezTo>
                  <a:lnTo>
                    <a:pt x="0" y="7888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6" tIns="61206" rIns="61206" bIns="6120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Activity 7: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Food Pantry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6591943" y="228600"/>
            <a:ext cx="2018656" cy="846534"/>
          </a:xfrm>
          <a:custGeom>
            <a:avLst/>
            <a:gdLst>
              <a:gd name="connsiteX0" fmla="*/ 0 w 2018656"/>
              <a:gd name="connsiteY0" fmla="*/ 84653 h 846534"/>
              <a:gd name="connsiteX1" fmla="*/ 84653 w 2018656"/>
              <a:gd name="connsiteY1" fmla="*/ 0 h 846534"/>
              <a:gd name="connsiteX2" fmla="*/ 1934003 w 2018656"/>
              <a:gd name="connsiteY2" fmla="*/ 0 h 846534"/>
              <a:gd name="connsiteX3" fmla="*/ 2018656 w 2018656"/>
              <a:gd name="connsiteY3" fmla="*/ 84653 h 846534"/>
              <a:gd name="connsiteX4" fmla="*/ 2018656 w 2018656"/>
              <a:gd name="connsiteY4" fmla="*/ 761881 h 846534"/>
              <a:gd name="connsiteX5" fmla="*/ 1934003 w 2018656"/>
              <a:gd name="connsiteY5" fmla="*/ 846534 h 846534"/>
              <a:gd name="connsiteX6" fmla="*/ 84653 w 2018656"/>
              <a:gd name="connsiteY6" fmla="*/ 846534 h 846534"/>
              <a:gd name="connsiteX7" fmla="*/ 0 w 2018656"/>
              <a:gd name="connsiteY7" fmla="*/ 761881 h 846534"/>
              <a:gd name="connsiteX8" fmla="*/ 0 w 2018656"/>
              <a:gd name="connsiteY8" fmla="*/ 84653 h 84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56" h="846534">
                <a:moveTo>
                  <a:pt x="0" y="84653"/>
                </a:moveTo>
                <a:cubicBezTo>
                  <a:pt x="0" y="37900"/>
                  <a:pt x="37900" y="0"/>
                  <a:pt x="84653" y="0"/>
                </a:cubicBezTo>
                <a:lnTo>
                  <a:pt x="1934003" y="0"/>
                </a:lnTo>
                <a:cubicBezTo>
                  <a:pt x="1980756" y="0"/>
                  <a:pt x="2018656" y="37900"/>
                  <a:pt x="2018656" y="84653"/>
                </a:cubicBezTo>
                <a:lnTo>
                  <a:pt x="2018656" y="761881"/>
                </a:lnTo>
                <a:cubicBezTo>
                  <a:pt x="2018656" y="808634"/>
                  <a:pt x="1980756" y="846534"/>
                  <a:pt x="1934003" y="846534"/>
                </a:cubicBezTo>
                <a:lnTo>
                  <a:pt x="84653" y="846534"/>
                </a:lnTo>
                <a:cubicBezTo>
                  <a:pt x="37900" y="846534"/>
                  <a:pt x="0" y="808634"/>
                  <a:pt x="0" y="761881"/>
                </a:cubicBezTo>
                <a:lnTo>
                  <a:pt x="0" y="8465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754" tIns="85754" rIns="85754" bIns="8575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/>
              <a:t>CAPER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952453" y="1041540"/>
            <a:ext cx="1494607" cy="4115174"/>
            <a:chOff x="6952453" y="1041540"/>
            <a:chExt cx="1494607" cy="4115174"/>
          </a:xfrm>
        </p:grpSpPr>
        <p:sp>
          <p:nvSpPr>
            <p:cNvPr id="13" name="Freeform 12"/>
            <p:cNvSpPr/>
            <p:nvPr/>
          </p:nvSpPr>
          <p:spPr>
            <a:xfrm>
              <a:off x="7565909" y="1041540"/>
              <a:ext cx="98485" cy="32854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55961"/>
                  </a:lnTo>
                  <a:lnTo>
                    <a:pt x="98485" y="3255961"/>
                  </a:lnTo>
                  <a:lnTo>
                    <a:pt x="98485" y="328544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952453" y="4360578"/>
              <a:ext cx="1494607" cy="796136"/>
            </a:xfrm>
            <a:custGeom>
              <a:avLst/>
              <a:gdLst>
                <a:gd name="connsiteX0" fmla="*/ 0 w 1494607"/>
                <a:gd name="connsiteY0" fmla="*/ 79614 h 796136"/>
                <a:gd name="connsiteX1" fmla="*/ 79614 w 1494607"/>
                <a:gd name="connsiteY1" fmla="*/ 0 h 796136"/>
                <a:gd name="connsiteX2" fmla="*/ 1414993 w 1494607"/>
                <a:gd name="connsiteY2" fmla="*/ 0 h 796136"/>
                <a:gd name="connsiteX3" fmla="*/ 1494607 w 1494607"/>
                <a:gd name="connsiteY3" fmla="*/ 79614 h 796136"/>
                <a:gd name="connsiteX4" fmla="*/ 1494607 w 1494607"/>
                <a:gd name="connsiteY4" fmla="*/ 716522 h 796136"/>
                <a:gd name="connsiteX5" fmla="*/ 1414993 w 1494607"/>
                <a:gd name="connsiteY5" fmla="*/ 796136 h 796136"/>
                <a:gd name="connsiteX6" fmla="*/ 79614 w 1494607"/>
                <a:gd name="connsiteY6" fmla="*/ 796136 h 796136"/>
                <a:gd name="connsiteX7" fmla="*/ 0 w 1494607"/>
                <a:gd name="connsiteY7" fmla="*/ 716522 h 796136"/>
                <a:gd name="connsiteX8" fmla="*/ 0 w 1494607"/>
                <a:gd name="connsiteY8" fmla="*/ 79614 h 79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607" h="796136">
                  <a:moveTo>
                    <a:pt x="0" y="79614"/>
                  </a:moveTo>
                  <a:cubicBezTo>
                    <a:pt x="0" y="35644"/>
                    <a:pt x="35644" y="0"/>
                    <a:pt x="79614" y="0"/>
                  </a:cubicBezTo>
                  <a:lnTo>
                    <a:pt x="1414993" y="0"/>
                  </a:lnTo>
                  <a:cubicBezTo>
                    <a:pt x="1458963" y="0"/>
                    <a:pt x="1494607" y="35644"/>
                    <a:pt x="1494607" y="79614"/>
                  </a:cubicBezTo>
                  <a:lnTo>
                    <a:pt x="1494607" y="716522"/>
                  </a:lnTo>
                  <a:cubicBezTo>
                    <a:pt x="1494607" y="760492"/>
                    <a:pt x="1458963" y="796136"/>
                    <a:pt x="1414993" y="796136"/>
                  </a:cubicBezTo>
                  <a:lnTo>
                    <a:pt x="79614" y="796136"/>
                  </a:lnTo>
                  <a:cubicBezTo>
                    <a:pt x="35644" y="796136"/>
                    <a:pt x="0" y="760492"/>
                    <a:pt x="0" y="716522"/>
                  </a:cubicBezTo>
                  <a:lnTo>
                    <a:pt x="0" y="7961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418" tIns="61418" rIns="61418" bIns="6141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Goals/Outcomes (CR05):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Housing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Infrastructure</a:t>
              </a:r>
            </a:p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Public Services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2590800" y="2743200"/>
            <a:ext cx="914400" cy="0"/>
          </a:xfrm>
          <a:prstGeom prst="straightConnector1">
            <a:avLst/>
          </a:prstGeom>
          <a:ln w="25400" cmpd="sng">
            <a:solidFill>
              <a:srgbClr val="3D6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53200" y="4724400"/>
            <a:ext cx="381000" cy="0"/>
          </a:xfrm>
          <a:prstGeom prst="straightConnector1">
            <a:avLst/>
          </a:prstGeom>
          <a:ln w="25400" cmpd="sng">
            <a:solidFill>
              <a:srgbClr val="3D6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309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16315</TotalTime>
  <Words>860</Words>
  <Application>Microsoft Office PowerPoint</Application>
  <PresentationFormat>On-screen Show (4:3)</PresentationFormat>
  <Paragraphs>163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Adjacency</vt:lpstr>
      <vt:lpstr>From ConPlan to CAPER</vt:lpstr>
      <vt:lpstr>CAPER is the last step, BUT…</vt:lpstr>
      <vt:lpstr>PowerPoint Presentation</vt:lpstr>
      <vt:lpstr>CAPER is the least “work”, BUT…</vt:lpstr>
      <vt:lpstr>CAPER contains the LEAST information</vt:lpstr>
      <vt:lpstr>Set Up for CAPER Success</vt:lpstr>
      <vt:lpstr>Set Up for CAPER Success</vt:lpstr>
      <vt:lpstr>Set Up for CAPER Success</vt:lpstr>
      <vt:lpstr>PowerPoint Presentation</vt:lpstr>
      <vt:lpstr>CAPER: Goals and Outcomes</vt:lpstr>
      <vt:lpstr>Goal Outcome Indicators (GOI)</vt:lpstr>
      <vt:lpstr>GOI v. Matrix Codes</vt:lpstr>
      <vt:lpstr>Questions?</vt:lpstr>
    </vt:vector>
  </TitlesOfParts>
  <Company>City of Davenport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Heather</dc:creator>
  <cp:lastModifiedBy>Johnson, Heather</cp:lastModifiedBy>
  <cp:revision>18</cp:revision>
  <dcterms:created xsi:type="dcterms:W3CDTF">2017-05-25T14:23:27Z</dcterms:created>
  <dcterms:modified xsi:type="dcterms:W3CDTF">2024-06-07T19:21:34Z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2024-06-07T19:21:34Z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b712ea80-21d8-4c09-850b-9b40b66872c3</vt:lpwstr>
  </property>
  <property fmtid="{D5CDD505-2E9C-101B-9397-08002B2CF9AE}" pid="7" name="MSIP_Label_defa4170-0d19-0005-0004-bc88714345d2_ActionId">
    <vt:lpwstr>94790f9b-5c89-4a70-a9b9-3dd00561bf19</vt:lpwstr>
  </property>
  <property fmtid="{D5CDD505-2E9C-101B-9397-08002B2CF9AE}" pid="8" name="MSIP_Label_defa4170-0d19-0005-0004-bc88714345d2_ContentBits">
    <vt:lpwstr>0</vt:lpwstr>
  </property>
</Properties>
</file>